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jpeg" ContentType="image/jpeg"/>
  <Default Extension="JPG" ContentType="image/.jp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10"/>
  </p:notesMasterIdLst>
  <p:handoutMasterIdLst>
    <p:handoutMasterId r:id="rId102"/>
  </p:handoutMasterIdLst>
  <p:sldIdLst>
    <p:sldId id="332" r:id="rId4"/>
    <p:sldId id="337" r:id="rId5"/>
    <p:sldId id="354" r:id="rId6"/>
    <p:sldId id="357" r:id="rId7"/>
    <p:sldId id="360" r:id="rId8"/>
    <p:sldId id="362" r:id="rId9"/>
    <p:sldId id="364" r:id="rId11"/>
    <p:sldId id="538" r:id="rId12"/>
    <p:sldId id="370" r:id="rId13"/>
    <p:sldId id="371" r:id="rId14"/>
    <p:sldId id="546" r:id="rId15"/>
    <p:sldId id="339" r:id="rId16"/>
    <p:sldId id="342" r:id="rId17"/>
    <p:sldId id="377" r:id="rId18"/>
    <p:sldId id="378" r:id="rId19"/>
    <p:sldId id="343" r:id="rId20"/>
    <p:sldId id="379" r:id="rId21"/>
    <p:sldId id="380" r:id="rId22"/>
    <p:sldId id="539" r:id="rId23"/>
    <p:sldId id="540" r:id="rId24"/>
    <p:sldId id="541" r:id="rId25"/>
    <p:sldId id="542" r:id="rId26"/>
    <p:sldId id="543" r:id="rId27"/>
    <p:sldId id="544" r:id="rId28"/>
    <p:sldId id="386" r:id="rId29"/>
    <p:sldId id="456" r:id="rId30"/>
    <p:sldId id="457" r:id="rId31"/>
    <p:sldId id="458" r:id="rId32"/>
    <p:sldId id="459" r:id="rId33"/>
    <p:sldId id="387" r:id="rId34"/>
    <p:sldId id="388" r:id="rId35"/>
    <p:sldId id="389" r:id="rId36"/>
    <p:sldId id="390"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2" r:id="rId58"/>
    <p:sldId id="413" r:id="rId59"/>
    <p:sldId id="416" r:id="rId60"/>
    <p:sldId id="414" r:id="rId61"/>
    <p:sldId id="415" r:id="rId62"/>
    <p:sldId id="381" r:id="rId63"/>
    <p:sldId id="421" r:id="rId64"/>
    <p:sldId id="422" r:id="rId65"/>
    <p:sldId id="423" r:id="rId66"/>
    <p:sldId id="424" r:id="rId67"/>
    <p:sldId id="425" r:id="rId68"/>
    <p:sldId id="460" r:id="rId69"/>
    <p:sldId id="461" r:id="rId70"/>
    <p:sldId id="462" r:id="rId71"/>
    <p:sldId id="463" r:id="rId72"/>
    <p:sldId id="464" r:id="rId73"/>
    <p:sldId id="426" r:id="rId74"/>
    <p:sldId id="465" r:id="rId75"/>
    <p:sldId id="466" r:id="rId76"/>
    <p:sldId id="467" r:id="rId77"/>
    <p:sldId id="468" r:id="rId78"/>
    <p:sldId id="469" r:id="rId79"/>
    <p:sldId id="470" r:id="rId80"/>
    <p:sldId id="471" r:id="rId81"/>
    <p:sldId id="431" r:id="rId82"/>
    <p:sldId id="432" r:id="rId83"/>
    <p:sldId id="472" r:id="rId84"/>
    <p:sldId id="438" r:id="rId85"/>
    <p:sldId id="440" r:id="rId86"/>
    <p:sldId id="441" r:id="rId87"/>
    <p:sldId id="442" r:id="rId88"/>
    <p:sldId id="443" r:id="rId89"/>
    <p:sldId id="446" r:id="rId90"/>
    <p:sldId id="447" r:id="rId91"/>
    <p:sldId id="448" r:id="rId92"/>
    <p:sldId id="449" r:id="rId93"/>
    <p:sldId id="473" r:id="rId94"/>
    <p:sldId id="474" r:id="rId95"/>
    <p:sldId id="475" r:id="rId96"/>
    <p:sldId id="478" r:id="rId97"/>
    <p:sldId id="479" r:id="rId98"/>
    <p:sldId id="480" r:id="rId99"/>
    <p:sldId id="481" r:id="rId100"/>
    <p:sldId id="450" r:id="rId101"/>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66"/>
    <a:srgbClr val="3366CC"/>
    <a:srgbClr val="003399"/>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6" autoAdjust="0"/>
    <p:restoredTop sz="96723" autoAdjust="0"/>
  </p:normalViewPr>
  <p:slideViewPr>
    <p:cSldViewPr>
      <p:cViewPr varScale="1">
        <p:scale>
          <a:sx n="84" d="100"/>
          <a:sy n="84" d="100"/>
        </p:scale>
        <p:origin x="1190" y="-42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miter lim="800000"/>
          </a:ln>
        </p:spPr>
        <p:txBody>
          <a:bodyPr/>
          <a:lstStyle/>
          <a:p>
            <a:fld id="{0837F431-4BE7-4972-AB5A-CD5E055E5B3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914400" y="4343400"/>
            <a:ext cx="5029200" cy="4114800"/>
          </a:xfrm>
          <a:noFill/>
        </p:spPr>
        <p:txBody>
          <a:bodyPr/>
          <a:lstStyle/>
          <a:p>
            <a:pPr eaLnBrk="1" hangingPunct="1"/>
            <a:r>
              <a:rPr lang="en-US" altLang="zh-CN">
                <a:solidFill>
                  <a:srgbClr val="000000"/>
                </a:solidFill>
                <a:latin typeface="宋体" panose="02010600030101010101" pitchFamily="2" charset="-122"/>
              </a:rPr>
              <a:t>1990</a:t>
            </a:r>
            <a:r>
              <a:rPr lang="zh-CN" altLang="en-US">
                <a:solidFill>
                  <a:srgbClr val="000000"/>
                </a:solidFill>
                <a:latin typeface="宋体" panose="02010600030101010101" pitchFamily="2" charset="-122"/>
              </a:rPr>
              <a:t>年秋天，</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在芬兰首都赫尔辛基大学学习操作系统课程，因为上机需要排队等待，</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买了台</a:t>
            </a:r>
            <a:r>
              <a:rPr lang="en-US" altLang="zh-CN">
                <a:solidFill>
                  <a:srgbClr val="000000"/>
                </a:solidFill>
                <a:latin typeface="宋体" panose="02010600030101010101" pitchFamily="2" charset="-122"/>
              </a:rPr>
              <a:t>PC</a:t>
            </a:r>
            <a:r>
              <a:rPr lang="zh-CN" altLang="en-US">
                <a:solidFill>
                  <a:srgbClr val="000000"/>
                </a:solidFill>
                <a:latin typeface="宋体" panose="02010600030101010101" pitchFamily="2" charset="-122"/>
              </a:rPr>
              <a:t>机，开发了第一个程序，程序包括两个进程，分别向屏幕上写字母</a:t>
            </a:r>
            <a:r>
              <a:rPr lang="en-US" altLang="zh-CN">
                <a:solidFill>
                  <a:srgbClr val="000000"/>
                </a:solidFill>
                <a:latin typeface="宋体" panose="02010600030101010101" pitchFamily="2" charset="-122"/>
              </a:rPr>
              <a:t>A</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B</a:t>
            </a:r>
            <a:r>
              <a:rPr lang="zh-CN" altLang="en-US">
                <a:solidFill>
                  <a:srgbClr val="000000"/>
                </a:solidFill>
                <a:latin typeface="宋体" panose="02010600030101010101" pitchFamily="2" charset="-122"/>
              </a:rPr>
              <a:t>，然后用定时器来切换进程。</a:t>
            </a:r>
            <a:endParaRPr lang="zh-CN" altLang="en-US">
              <a:latin typeface="宋体" panose="02010600030101010101" pitchFamily="2" charset="-122"/>
              <a:cs typeface="Times New Roman" panose="02020603050405020304" pitchFamily="18" charset="0"/>
            </a:endParaRPr>
          </a:p>
          <a:p>
            <a:pPr eaLnBrk="1" hangingPunct="1"/>
            <a:r>
              <a:rPr lang="zh-CN" altLang="en-US">
                <a:solidFill>
                  <a:srgbClr val="000000"/>
                </a:solidFill>
                <a:latin typeface="宋体" panose="02010600030101010101" pitchFamily="2" charset="-122"/>
              </a:rPr>
              <a:t> 此外，</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需要终端仿真程序来存取</a:t>
            </a:r>
            <a:r>
              <a:rPr lang="en-US" altLang="zh-CN">
                <a:solidFill>
                  <a:srgbClr val="000000"/>
                </a:solidFill>
                <a:latin typeface="宋体" panose="02010600030101010101" pitchFamily="2" charset="-122"/>
              </a:rPr>
              <a:t>Usenet</a:t>
            </a:r>
            <a:r>
              <a:rPr lang="zh-CN" altLang="en-US">
                <a:solidFill>
                  <a:srgbClr val="000000"/>
                </a:solidFill>
                <a:latin typeface="宋体" panose="02010600030101010101" pitchFamily="2" charset="-122"/>
              </a:rPr>
              <a:t>新闻组的内容，于是他写了从调制解调器上接发信息的程序以及显示器、键盘和调制解调器的驱动程序。 然后还写了磁盘驱动程序，文件系统。一旦有了进程切换、文件系统和设备驱动程序，当然就拥有了一个操作系统原型，或者至少是它的一个内核。</a:t>
            </a:r>
            <a:r>
              <a:rPr lang="en-US" altLang="zh-CN">
                <a:solidFill>
                  <a:srgbClr val="000000"/>
                </a:solidFill>
                <a:latin typeface="宋体" panose="02010600030101010101" pitchFamily="2" charset="-122"/>
              </a:rPr>
              <a:t>Linux</a:t>
            </a:r>
            <a:r>
              <a:rPr lang="zh-CN" altLang="en-US">
                <a:solidFill>
                  <a:srgbClr val="000000"/>
                </a:solidFill>
                <a:latin typeface="宋体" panose="02010600030101010101" pitchFamily="2" charset="-122"/>
              </a:rPr>
              <a:t>就以这样极其古怪但也极其自然的方式问世。</a:t>
            </a:r>
            <a:r>
              <a:rPr lang="zh-CN" altLang="en-US">
                <a:latin typeface="Arial" panose="020B0604020202020204" pitchFamily="34" charset="0"/>
              </a:rPr>
              <a:t> </a:t>
            </a:r>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924300" cy="468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62500" y="1371600"/>
            <a:ext cx="3924300" cy="468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371600"/>
            <a:ext cx="8001000" cy="4683125"/>
          </a:xfrm>
        </p:spPr>
        <p:txBody>
          <a:bodyPr/>
          <a:lstStyle/>
          <a:p>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endParaRPr lang="en-US">
              <a:sym typeface="Calibri Bold" charset="0"/>
            </a:endParaRP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panose="020F0502020204030204" charset="0"/>
              </a:rPr>
              <a:t>Click to edit Master text styles</a:t>
            </a:r>
            <a:endParaRPr lang="en-US">
              <a:sym typeface="Calibri" panose="020F0502020204030204" charset="0"/>
            </a:endParaRPr>
          </a:p>
          <a:p>
            <a:pPr lvl="1"/>
            <a:r>
              <a:rPr lang="en-US">
                <a:sym typeface="Calibri" panose="020F0502020204030204" charset="0"/>
              </a:rPr>
              <a:t>Second level</a:t>
            </a:r>
            <a:endParaRPr lang="en-US">
              <a:sym typeface="Calibri" panose="020F0502020204030204" charset="0"/>
            </a:endParaRPr>
          </a:p>
          <a:p>
            <a:pPr lvl="2"/>
            <a:r>
              <a:rPr lang="en-US">
                <a:sym typeface="Calibri" panose="020F0502020204030204" charset="0"/>
              </a:rPr>
              <a:t>Third level</a:t>
            </a:r>
            <a:endParaRPr lang="en-US">
              <a:sym typeface="Calibri" panose="020F0502020204030204" charset="0"/>
            </a:endParaRPr>
          </a:p>
          <a:p>
            <a:pPr lvl="3"/>
            <a:r>
              <a:rPr lang="en-US">
                <a:sym typeface="Calibri" panose="020F0502020204030204" charset="0"/>
              </a:rPr>
              <a:t>Fourth level</a:t>
            </a:r>
            <a:endParaRPr lang="en-US">
              <a:sym typeface="Calibri" panose="020F0502020204030204" charset="0"/>
            </a:endParaRPr>
          </a:p>
          <a:p>
            <a:pPr lvl="4"/>
            <a:r>
              <a:rPr lang="en-US">
                <a:sym typeface="Calibri" panose="020F0502020204030204" charset="0"/>
              </a:rPr>
              <a:t>Fifth level</a:t>
            </a:r>
            <a:endParaRPr lang="en-US">
              <a:sym typeface="Calibri" panose="020F0502020204030204" charset="0"/>
            </a:endParaRP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6"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endParaRPr lang="en-US" altLang="en-US" sz="1200" b="1" dirty="0">
              <a:solidFill>
                <a:srgbClr val="FFFFFF"/>
              </a:solidFill>
              <a:latin typeface="Times New Roman" panose="02020603050405020304"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panose="020F0502020204030204" charset="0"/>
        </a:defRPr>
      </a:lvl1pPr>
      <a:lvl2pPr marL="419100" algn="ctr" rtl="0" fontAlgn="base">
        <a:spcBef>
          <a:spcPts val="500"/>
        </a:spcBef>
        <a:spcAft>
          <a:spcPct val="0"/>
        </a:spcAft>
        <a:defRPr sz="2000">
          <a:solidFill>
            <a:schemeClr val="tx1"/>
          </a:solidFill>
          <a:latin typeface="+mn-lt"/>
          <a:ea typeface="+mn-ea"/>
          <a:cs typeface="+mn-cs"/>
          <a:sym typeface="Calibri" panose="020F0502020204030204" charset="0"/>
        </a:defRPr>
      </a:lvl2pPr>
      <a:lvl3pPr marL="876300" algn="ctr" rtl="0" fontAlgn="base">
        <a:spcBef>
          <a:spcPts val="500"/>
        </a:spcBef>
        <a:spcAft>
          <a:spcPct val="0"/>
        </a:spcAft>
        <a:defRPr sz="2000">
          <a:solidFill>
            <a:schemeClr val="tx1"/>
          </a:solidFill>
          <a:latin typeface="+mn-lt"/>
          <a:ea typeface="+mn-ea"/>
          <a:cs typeface="+mn-cs"/>
          <a:sym typeface="Calibri" panose="020F0502020204030204" charset="0"/>
        </a:defRPr>
      </a:lvl3pPr>
      <a:lvl4pPr marL="1333500" algn="ctr" rtl="0" fontAlgn="base">
        <a:spcBef>
          <a:spcPts val="500"/>
        </a:spcBef>
        <a:spcAft>
          <a:spcPct val="0"/>
        </a:spcAft>
        <a:defRPr sz="2000">
          <a:solidFill>
            <a:schemeClr val="tx1"/>
          </a:solidFill>
          <a:latin typeface="+mn-lt"/>
          <a:ea typeface="+mn-ea"/>
          <a:cs typeface="+mn-cs"/>
          <a:sym typeface="Calibri" panose="020F0502020204030204" charset="0"/>
        </a:defRPr>
      </a:lvl4pPr>
      <a:lvl5pPr marL="1790700" algn="ctr" rtl="0" fontAlgn="base">
        <a:spcBef>
          <a:spcPts val="500"/>
        </a:spcBef>
        <a:spcAft>
          <a:spcPct val="0"/>
        </a:spcAft>
        <a:defRPr sz="2000">
          <a:solidFill>
            <a:schemeClr val="tx1"/>
          </a:solidFill>
          <a:latin typeface="+mn-lt"/>
          <a:ea typeface="+mn-ea"/>
          <a:cs typeface="+mn-cs"/>
          <a:sym typeface="Calibri" panose="020F0502020204030204" charset="0"/>
        </a:defRPr>
      </a:lvl5pPr>
      <a:lvl6pPr marL="2247900" algn="ctr" rtl="0" fontAlgn="base">
        <a:spcBef>
          <a:spcPts val="500"/>
        </a:spcBef>
        <a:spcAft>
          <a:spcPct val="0"/>
        </a:spcAft>
        <a:defRPr sz="2000">
          <a:solidFill>
            <a:schemeClr val="tx1"/>
          </a:solidFill>
          <a:latin typeface="+mn-lt"/>
          <a:ea typeface="+mn-ea"/>
          <a:cs typeface="+mn-cs"/>
          <a:sym typeface="Calibri" panose="020F0502020204030204" charset="0"/>
        </a:defRPr>
      </a:lvl6pPr>
      <a:lvl7pPr marL="2705100" algn="ctr" rtl="0" fontAlgn="base">
        <a:spcBef>
          <a:spcPts val="500"/>
        </a:spcBef>
        <a:spcAft>
          <a:spcPct val="0"/>
        </a:spcAft>
        <a:defRPr sz="2000">
          <a:solidFill>
            <a:schemeClr val="tx1"/>
          </a:solidFill>
          <a:latin typeface="+mn-lt"/>
          <a:ea typeface="+mn-ea"/>
          <a:cs typeface="+mn-cs"/>
          <a:sym typeface="Calibri" panose="020F0502020204030204" charset="0"/>
        </a:defRPr>
      </a:lvl7pPr>
      <a:lvl8pPr marL="3162300" algn="ctr" rtl="0" fontAlgn="base">
        <a:spcBef>
          <a:spcPts val="500"/>
        </a:spcBef>
        <a:spcAft>
          <a:spcPct val="0"/>
        </a:spcAft>
        <a:defRPr sz="2000">
          <a:solidFill>
            <a:schemeClr val="tx1"/>
          </a:solidFill>
          <a:latin typeface="+mn-lt"/>
          <a:ea typeface="+mn-ea"/>
          <a:cs typeface="+mn-cs"/>
          <a:sym typeface="Calibri" panose="020F0502020204030204" charset="0"/>
        </a:defRPr>
      </a:lvl8pPr>
      <a:lvl9pPr marL="3619500" algn="ctr" rtl="0" fontAlgn="base">
        <a:spcBef>
          <a:spcPts val="500"/>
        </a:spcBef>
        <a:spcAft>
          <a:spcPct val="0"/>
        </a:spcAft>
        <a:defRPr sz="2000">
          <a:solidFill>
            <a:schemeClr val="tx1"/>
          </a:solidFill>
          <a:latin typeface="+mn-lt"/>
          <a:ea typeface="+mn-ea"/>
          <a:cs typeface="+mn-cs"/>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endParaRPr lang="en-US">
              <a:sym typeface="Calibri Bold" charset="0"/>
            </a:endParaRP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Bold" charset="0"/>
              </a:rPr>
              <a:t>Click to edit Master text styles</a:t>
            </a:r>
            <a:endParaRPr lang="en-US">
              <a:sym typeface="Calibri Bold" charset="0"/>
            </a:endParaRPr>
          </a:p>
          <a:p>
            <a:pPr lvl="1"/>
            <a:r>
              <a:rPr lang="en-US">
                <a:sym typeface="Calibri" panose="020F0502020204030204" charset="0"/>
              </a:rPr>
              <a:t>Second level</a:t>
            </a:r>
            <a:endParaRPr lang="en-US">
              <a:sym typeface="Calibri" panose="020F0502020204030204" charset="0"/>
            </a:endParaRPr>
          </a:p>
          <a:p>
            <a:pPr lvl="2"/>
            <a:r>
              <a:rPr lang="en-US">
                <a:sym typeface="Calibri" panose="020F0502020204030204" charset="0"/>
              </a:rPr>
              <a:t>Third level</a:t>
            </a:r>
            <a:endParaRPr lang="en-US">
              <a:sym typeface="Calibri" panose="020F0502020204030204" charset="0"/>
            </a:endParaRPr>
          </a:p>
          <a:p>
            <a:pPr lvl="3"/>
            <a:r>
              <a:rPr lang="en-US">
                <a:sym typeface="Calibri" panose="020F0502020204030204" charset="0"/>
              </a:rPr>
              <a:t>Fourth level</a:t>
            </a:r>
            <a:endParaRPr lang="en-US">
              <a:sym typeface="Calibri" panose="020F0502020204030204" charset="0"/>
            </a:endParaRPr>
          </a:p>
          <a:p>
            <a:pPr lvl="4"/>
            <a:r>
              <a:rPr lang="en-US">
                <a:sym typeface="Calibri" panose="020F0502020204030204" charset="0"/>
              </a:rPr>
              <a:t>Fifth level</a:t>
            </a:r>
            <a:endParaRPr lang="en-US">
              <a:sym typeface="Calibri" panose="020F0502020204030204" charset="0"/>
            </a:endParaRP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7"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endParaRPr lang="en-US" altLang="en-US" sz="1200" b="1" dirty="0">
              <a:solidFill>
                <a:srgbClr val="FFFFFF"/>
              </a:solidFill>
              <a:latin typeface="Times New Roman" panose="02020603050405020304"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3.xml"/><Relationship Id="rId3" Type="http://schemas.openxmlformats.org/officeDocument/2006/relationships/tags" Target="../tags/tag10.xml"/><Relationship Id="rId2" Type="http://schemas.openxmlformats.org/officeDocument/2006/relationships/image" Target="../media/image16.e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3.xml"/><Relationship Id="rId3" Type="http://schemas.openxmlformats.org/officeDocument/2006/relationships/tags" Target="../tags/tag2.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audio" Target="../media/audio1.wav"/><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3.png"/><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6.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41952"/>
            <a:ext cx="9144000" cy="355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263445"/>
            <a:ext cx="678508" cy="678508"/>
          </a:xfrm>
          <a:prstGeom prst="rect">
            <a:avLst/>
          </a:prstGeom>
        </p:spPr>
      </p:pic>
      <p:sp>
        <p:nvSpPr>
          <p:cNvPr id="7" name="Rectangle 5"/>
          <p:cNvSpPr txBox="1">
            <a:spLocks noChangeArrowheads="1"/>
          </p:cNvSpPr>
          <p:nvPr/>
        </p:nvSpPr>
        <p:spPr bwMode="auto">
          <a:xfrm>
            <a:off x="1447800" y="4724400"/>
            <a:ext cx="640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Clr>
                <a:srgbClr val="CC3300"/>
              </a:buClr>
              <a:buFont typeface="Wingdings 2" panose="05020102010507070707" charset="2"/>
              <a:buNone/>
              <a:tabLst>
                <a:tab pos="1524000" algn="l"/>
              </a:tabLst>
              <a:defRPr kumimoji="1" sz="3200" b="1">
                <a:solidFill>
                  <a:schemeClr val="tx1"/>
                </a:solidFill>
                <a:latin typeface="+mn-lt"/>
                <a:ea typeface="+mn-ea"/>
                <a:cs typeface="+mn-cs"/>
              </a:defRPr>
            </a:lvl1pPr>
            <a:lvl2pPr marL="714375" indent="-265430" algn="l" rtl="0" eaLnBrk="0" fontAlgn="base" hangingPunct="0">
              <a:spcBef>
                <a:spcPct val="20000"/>
              </a:spcBef>
              <a:spcAft>
                <a:spcPct val="0"/>
              </a:spcAft>
              <a:buClr>
                <a:srgbClr val="339933"/>
              </a:buClr>
              <a:buSzPct val="80000"/>
              <a:buFont typeface="Wingdings" panose="05000000000000000000" pitchFamily="2" charset="2"/>
              <a:buChar char="u"/>
              <a:tabLst>
                <a:tab pos="1524000" algn="l"/>
              </a:tabLst>
              <a:defRPr kumimoji="1" sz="2800" b="1">
                <a:solidFill>
                  <a:schemeClr val="tx1"/>
                </a:solidFill>
                <a:latin typeface="+mn-lt"/>
                <a:ea typeface="华文新魏" panose="02010800040101010101" pitchFamily="2" charset="-122"/>
              </a:defRPr>
            </a:lvl2pPr>
            <a:lvl3pPr marL="1167130" indent="-273050" algn="l" rtl="0" eaLnBrk="0" fontAlgn="base" hangingPunct="0">
              <a:spcBef>
                <a:spcPct val="20000"/>
              </a:spcBef>
              <a:spcAft>
                <a:spcPct val="0"/>
              </a:spcAft>
              <a:buClr>
                <a:srgbClr val="800080"/>
              </a:buClr>
              <a:buSzPct val="90000"/>
              <a:buFont typeface="Wingdings" panose="05000000000000000000" pitchFamily="2" charset="2"/>
              <a:buChar char="v"/>
              <a:tabLst>
                <a:tab pos="1524000" algn="l"/>
              </a:tabLst>
              <a:defRPr kumimoji="1" sz="2400" b="1">
                <a:solidFill>
                  <a:schemeClr val="tx1"/>
                </a:solidFill>
                <a:latin typeface="+mn-lt"/>
                <a:ea typeface="华文中宋" panose="02010600040101010101" pitchFamily="2" charset="-122"/>
              </a:defRPr>
            </a:lvl3pPr>
            <a:lvl4pPr marL="1611630" indent="-265430" algn="l" rtl="0" eaLnBrk="0" fontAlgn="base" hangingPunct="0">
              <a:spcBef>
                <a:spcPct val="20000"/>
              </a:spcBef>
              <a:spcAft>
                <a:spcPct val="0"/>
              </a:spcAft>
              <a:buSzPct val="90000"/>
              <a:buFont typeface="Wingdings 2" panose="05020102010507070707" charset="2"/>
              <a:buChar char="°"/>
              <a:tabLst>
                <a:tab pos="1524000" algn="l"/>
              </a:tabLst>
              <a:defRPr kumimoji="1" sz="2000" b="1">
                <a:solidFill>
                  <a:schemeClr val="tx1"/>
                </a:solidFill>
                <a:latin typeface="+mn-lt"/>
                <a:ea typeface="隶书" panose="02010509060101010101" pitchFamily="49" charset="-122"/>
              </a:defRPr>
            </a:lvl4pPr>
            <a:lvl5pPr marL="3768725" indent="-508000" algn="l" rtl="0" eaLnBrk="0" fontAlgn="base" hangingPunct="0">
              <a:spcBef>
                <a:spcPct val="20000"/>
              </a:spcBef>
              <a:spcAft>
                <a:spcPct val="0"/>
              </a:spcAft>
              <a:buChar char="»"/>
              <a:tabLst>
                <a:tab pos="1524000" algn="l"/>
              </a:tabLst>
              <a:defRPr kumimoji="1" sz="2000" b="1">
                <a:solidFill>
                  <a:schemeClr val="tx1"/>
                </a:solidFill>
                <a:latin typeface="+mn-lt"/>
                <a:ea typeface="隶书" panose="02010509060101010101" pitchFamily="49" charset="-122"/>
              </a:defRPr>
            </a:lvl5pPr>
            <a:lvl6pPr marL="42259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6pPr>
            <a:lvl7pPr marL="46831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7pPr>
            <a:lvl8pPr marL="51403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8pPr>
            <a:lvl9pPr marL="55975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9pPr>
          </a:lstStyle>
          <a:p>
            <a:pPr lvl="0" eaLnBrk="1" hangingPunct="1">
              <a:defRPr/>
            </a:pPr>
            <a:r>
              <a:rPr lang="zh-CN" altLang="en-US" kern="0" dirty="0" smtClean="0">
                <a:solidFill>
                  <a:srgbClr val="333399"/>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实验一</a:t>
            </a:r>
            <a:endParaRPr lang="en-US" altLang="zh-CN" kern="0" dirty="0" smtClean="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endParaRPr>
          </a:p>
          <a:p>
            <a:pPr lvl="0" eaLnBrk="1" hangingPunct="1">
              <a:defRPr/>
            </a:pPr>
            <a:r>
              <a:rPr lang="en-US" altLang="zh-CN" kern="0" dirty="0" smtClean="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LINUX</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环境和</a:t>
            </a:r>
            <a:r>
              <a:rPr lang="en-US" altLang="zh-CN"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GCC</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工具链</a:t>
            </a:r>
            <a:endPar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endParaRPr>
          </a:p>
          <a:p>
            <a:pPr marL="0" marR="0" lvl="0" indent="0" algn="ctr" defTabSz="914400" rtl="0" eaLnBrk="1" fontAlgn="base" latinLnBrk="0" hangingPunct="1">
              <a:lnSpc>
                <a:spcPct val="100000"/>
              </a:lnSpc>
              <a:spcBef>
                <a:spcPct val="20000"/>
              </a:spcBef>
              <a:spcAft>
                <a:spcPct val="0"/>
              </a:spcAft>
              <a:buClr>
                <a:srgbClr val="CC3300"/>
              </a:buClr>
              <a:buSzTx/>
              <a:buFont typeface="Wingdings 2" panose="05020102010507070707" charset="2"/>
              <a:buNone/>
              <a:tabLst>
                <a:tab pos="1524000" algn="l"/>
              </a:tabLst>
              <a:defRPr/>
            </a:pPr>
            <a:endParaRPr kumimoji="1" lang="zh-CN" altLang="en-US"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Times New Roman" panose="02020603050405020304"/>
              <a:ea typeface="华文新魏" panose="02010800040101010101" pitchFamily="2" charset="-122"/>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a:t>
            </a:r>
            <a:r>
              <a:rPr lang="zh-CN" altLang="en-US" sz="4000" dirty="0" smtClean="0">
                <a:solidFill>
                  <a:srgbClr val="000099"/>
                </a:solidFill>
                <a:latin typeface="Segoe Light"/>
                <a:cs typeface="Arial" panose="020B0604020202020204" pitchFamily="34" charset="0"/>
              </a:rPr>
              <a:t>版</a:t>
            </a:r>
            <a:r>
              <a:rPr lang="zh-CN" altLang="en-US" sz="4000" dirty="0">
                <a:solidFill>
                  <a:srgbClr val="000099"/>
                </a:solidFill>
                <a:latin typeface="Segoe Light"/>
                <a:cs typeface="Arial" panose="020B0604020202020204" pitchFamily="34" charset="0"/>
              </a:rPr>
              <a:t>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1756957"/>
            <a:ext cx="1028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desktop1_3"/>
          <p:cNvPicPr>
            <a:picLocks noChangeAspect="1" noChangeArrowheads="1"/>
          </p:cNvPicPr>
          <p:nvPr/>
        </p:nvPicPr>
        <p:blipFill>
          <a:blip r:embed="rId2"/>
          <a:srcRect/>
          <a:stretch>
            <a:fillRect/>
          </a:stretch>
        </p:blipFill>
        <p:spPr bwMode="auto">
          <a:xfrm>
            <a:off x="1840706" y="2119313"/>
            <a:ext cx="6643687" cy="4814887"/>
          </a:xfrm>
          <a:prstGeom prst="rect">
            <a:avLst/>
          </a:prstGeom>
          <a:noFill/>
          <a:ln w="9525">
            <a:noFill/>
            <a:miter lim="800000"/>
            <a:headEnd/>
            <a:tailEnd/>
          </a:ln>
          <a:effectLst/>
        </p:spPr>
      </p:pic>
    </p:spTree>
    <p:custDataLst>
      <p:tags r:id="rId3"/>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382000" cy="1092200"/>
          </a:xfrm>
        </p:spPr>
        <p:txBody>
          <a:bodyPr/>
          <a:lstStyle/>
          <a:p>
            <a:r>
              <a:rPr lang="zh-CN" altLang="en-US" dirty="0" err="1" smtClean="0">
                <a:latin typeface="黑体" panose="02010609060101010101" pitchFamily="49" charset="-122"/>
                <a:ea typeface="黑体" panose="02010609060101010101" pitchFamily="49" charset="-122"/>
              </a:rPr>
              <a:t>远程登陆服务器：</a:t>
            </a:r>
            <a:endParaRPr lang="zh-CN" altLang="en-US" dirty="0" err="1" smtClean="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1"/>
          <a:stretch>
            <a:fillRect/>
          </a:stretch>
        </p:blipFill>
        <p:spPr>
          <a:xfrm>
            <a:off x="4419600" y="2057400"/>
            <a:ext cx="4603115" cy="4521200"/>
          </a:xfrm>
          <a:prstGeom prst="rect">
            <a:avLst/>
          </a:prstGeom>
          <a:ln>
            <a:solidFill>
              <a:schemeClr val="accent1">
                <a:lumMod val="60000"/>
                <a:lumOff val="40000"/>
              </a:schemeClr>
            </a:solidFill>
          </a:ln>
        </p:spPr>
      </p:pic>
      <p:sp>
        <p:nvSpPr>
          <p:cNvPr id="3" name="矩形 2"/>
          <p:cNvSpPr/>
          <p:nvPr/>
        </p:nvSpPr>
        <p:spPr bwMode="auto">
          <a:xfrm>
            <a:off x="5943600" y="5892800"/>
            <a:ext cx="685800" cy="3048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矩形 7"/>
          <p:cNvSpPr/>
          <p:nvPr/>
        </p:nvSpPr>
        <p:spPr bwMode="auto">
          <a:xfrm>
            <a:off x="5257800" y="2133535"/>
            <a:ext cx="3124200" cy="3048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4" name="文本框 3"/>
          <p:cNvSpPr txBox="1"/>
          <p:nvPr/>
        </p:nvSpPr>
        <p:spPr>
          <a:xfrm>
            <a:off x="2057400" y="4038600"/>
            <a:ext cx="2362835" cy="829945"/>
          </a:xfrm>
          <a:prstGeom prst="rect">
            <a:avLst/>
          </a:prstGeom>
          <a:noFill/>
        </p:spPr>
        <p:txBody>
          <a:bodyPr wrap="square" rtlCol="0" anchor="t">
            <a:spAutoFit/>
          </a:bodyPr>
          <a:p>
            <a:r>
              <a:rPr lang="en-US" altLang="zh-CN" sz="2400" dirty="0" err="1" smtClean="0">
                <a:latin typeface="黑体" panose="02010609060101010101" pitchFamily="49" charset="-122"/>
                <a:ea typeface="黑体" panose="02010609060101010101" pitchFamily="49" charset="-122"/>
                <a:sym typeface="+mn-ea"/>
              </a:rPr>
              <a:t>ssh</a:t>
            </a:r>
            <a:r>
              <a:rPr lang="en-US" altLang="zh-CN" sz="2400" dirty="0" smtClean="0">
                <a:latin typeface="黑体" panose="02010609060101010101" pitchFamily="49" charset="-122"/>
                <a:ea typeface="黑体" panose="02010609060101010101" pitchFamily="49" charset="-122"/>
                <a:sym typeface="+mn-ea"/>
              </a:rPr>
              <a:t> secure shell </a:t>
            </a:r>
            <a:r>
              <a:rPr lang="zh-CN" altLang="en-US" sz="2400" dirty="0" smtClean="0">
                <a:latin typeface="黑体" panose="02010609060101010101" pitchFamily="49" charset="-122"/>
                <a:ea typeface="黑体" panose="02010609060101010101" pitchFamily="49" charset="-122"/>
                <a:sym typeface="+mn-ea"/>
              </a:rPr>
              <a:t>下载示例</a:t>
            </a:r>
            <a:endParaRPr lang="zh-CN" altLang="en-US" sz="2400" dirty="0" smtClean="0">
              <a:latin typeface="黑体" panose="02010609060101010101" pitchFamily="49" charset="-122"/>
              <a:ea typeface="黑体" panose="02010609060101010101" pitchFamily="49" charset="-122"/>
              <a:sym typeface="+mn-ea"/>
            </a:endParaRPr>
          </a:p>
        </p:txBody>
      </p:sp>
      <p:sp>
        <p:nvSpPr>
          <p:cNvPr id="5" name="Rectangle 3"/>
          <p:cNvSpPr txBox="1">
            <a:spLocks noChangeArrowheads="1"/>
          </p:cNvSpPr>
          <p:nvPr/>
        </p:nvSpPr>
        <p:spPr bwMode="auto">
          <a:xfrm>
            <a:off x="381000" y="1066793"/>
            <a:ext cx="8229600" cy="5135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solidFill>
                  <a:schemeClr val="tx1"/>
                </a:solidFill>
              </a:rPr>
              <a:t>可以利用软件管家等工具下载相关工具：</a:t>
            </a:r>
            <a:endParaRPr lang="zh-CN" altLang="en-US" kern="0" dirty="0" smtClean="0">
              <a:solidFill>
                <a:schemeClr val="tx1"/>
              </a:solidFill>
            </a:endParaRPr>
          </a:p>
          <a:p>
            <a:pPr lvl="1">
              <a:lnSpc>
                <a:spcPct val="150000"/>
              </a:lnSpc>
              <a:buClr>
                <a:srgbClr val="008000"/>
              </a:buClr>
              <a:buFont typeface="Wingdings" panose="05000000000000000000" pitchFamily="2" charset="2"/>
              <a:buChar char="Ø"/>
            </a:pPr>
            <a:r>
              <a:rPr lang="en-US" altLang="zh-CN" kern="0" dirty="0" smtClean="0">
                <a:solidFill>
                  <a:schemeClr val="tx1"/>
                </a:solidFill>
              </a:rPr>
              <a:t>360</a:t>
            </a:r>
            <a:r>
              <a:rPr lang="zh-CN" altLang="en-US" kern="0" dirty="0" smtClean="0">
                <a:solidFill>
                  <a:schemeClr val="tx1"/>
                </a:solidFill>
              </a:rPr>
              <a:t>软件管家</a:t>
            </a:r>
            <a:r>
              <a:rPr lang="zh-CN" altLang="en-US" kern="0" dirty="0" smtClean="0">
                <a:solidFill>
                  <a:schemeClr val="tx1"/>
                </a:solidFill>
                <a:ea typeface="宋体" panose="02010600030101010101" pitchFamily="2" charset="-122"/>
              </a:rPr>
              <a:t>、腾讯管家等</a:t>
            </a:r>
            <a:endParaRPr lang="zh-CN" altLang="en-US" kern="0" dirty="0" smtClean="0">
              <a:solidFill>
                <a:schemeClr val="tx1"/>
              </a:solidFill>
              <a:ea typeface="宋体" panose="02010600030101010101" pitchFamily="2" charset="-122"/>
            </a:endParaRPr>
          </a:p>
          <a:p>
            <a:pPr lvl="1">
              <a:lnSpc>
                <a:spcPct val="150000"/>
              </a:lnSpc>
              <a:buClr>
                <a:srgbClr val="008000"/>
              </a:buClr>
              <a:buFont typeface="Wingdings" panose="05000000000000000000" pitchFamily="2" charset="2"/>
              <a:buChar char="Ø"/>
            </a:pPr>
            <a:r>
              <a:rPr lang="zh-CN" altLang="en-US" kern="0" dirty="0" smtClean="0">
                <a:solidFill>
                  <a:schemeClr val="tx1"/>
                </a:solidFill>
                <a:ea typeface="宋体" panose="02010600030101010101" pitchFamily="2" charset="-122"/>
              </a:rPr>
              <a:t>查询：</a:t>
            </a:r>
            <a:r>
              <a:rPr lang="en-US" altLang="zh-CN" kern="0" dirty="0" smtClean="0">
                <a:solidFill>
                  <a:schemeClr val="tx1"/>
                </a:solidFill>
                <a:ea typeface="宋体" panose="02010600030101010101" pitchFamily="2" charset="-122"/>
              </a:rPr>
              <a:t>ssh</a:t>
            </a:r>
            <a:r>
              <a:rPr lang="zh-CN" altLang="en-US" kern="0" dirty="0" smtClean="0">
                <a:solidFill>
                  <a:schemeClr val="tx1"/>
                </a:solidFill>
                <a:ea typeface="宋体" panose="02010600030101010101" pitchFamily="2" charset="-122"/>
              </a:rPr>
              <a:t>软件即可</a:t>
            </a:r>
            <a:endParaRPr lang="zh-CN" altLang="en-US" kern="0" dirty="0">
              <a:solidFill>
                <a:schemeClr val="tx1"/>
              </a:solidFill>
            </a:endParaRPr>
          </a:p>
          <a:p>
            <a:pPr>
              <a:lnSpc>
                <a:spcPct val="150000"/>
              </a:lnSpc>
              <a:buClr>
                <a:srgbClr val="008000"/>
              </a:buClr>
              <a:buFont typeface="Wingdings" panose="05000000000000000000" pitchFamily="2" charset="2"/>
              <a:buChar char="Ø"/>
            </a:pPr>
            <a:r>
              <a:rPr lang="zh-CN" altLang="en-US" kern="0" dirty="0">
                <a:solidFill>
                  <a:schemeClr val="tx1"/>
                </a:solidFill>
              </a:rPr>
              <a:t>也可以网络下载</a:t>
            </a:r>
            <a:endParaRPr lang="zh-CN" altLang="en-US" kern="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黑体" panose="02010609060101010101" pitchFamily="49" charset="-122"/>
                <a:ea typeface="黑体" panose="02010609060101010101" pitchFamily="49" charset="-122"/>
              </a:rPr>
              <a:t>ssh</a:t>
            </a:r>
            <a:r>
              <a:rPr lang="en-US" altLang="zh-CN" dirty="0" smtClean="0">
                <a:latin typeface="黑体" panose="02010609060101010101" pitchFamily="49" charset="-122"/>
                <a:ea typeface="黑体" panose="02010609060101010101" pitchFamily="49" charset="-122"/>
              </a:rPr>
              <a:t> secure shell </a:t>
            </a:r>
            <a:r>
              <a:rPr lang="zh-CN" altLang="en-US" dirty="0" smtClean="0">
                <a:latin typeface="黑体" panose="02010609060101010101" pitchFamily="49" charset="-122"/>
                <a:ea typeface="黑体" panose="02010609060101010101" pitchFamily="49" charset="-122"/>
              </a:rPr>
              <a:t>安装</a:t>
            </a:r>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33400" y="1972310"/>
            <a:ext cx="3477260" cy="2620010"/>
          </a:xfrm>
          <a:prstGeom prst="rect">
            <a:avLst/>
          </a:prstGeom>
        </p:spPr>
      </p:pic>
      <p:sp>
        <p:nvSpPr>
          <p:cNvPr id="5" name="Rectangle 3"/>
          <p:cNvSpPr txBox="1">
            <a:spLocks noChangeArrowheads="1"/>
          </p:cNvSpPr>
          <p:nvPr/>
        </p:nvSpPr>
        <p:spPr bwMode="auto">
          <a:xfrm>
            <a:off x="381000" y="1228083"/>
            <a:ext cx="8229600" cy="5135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smtClean="0">
                <a:solidFill>
                  <a:srgbClr val="FF0000"/>
                </a:solidFill>
              </a:rPr>
              <a:t>1</a:t>
            </a:r>
            <a:r>
              <a:rPr lang="zh-CN" altLang="en-US" kern="0" dirty="0" smtClean="0">
                <a:solidFill>
                  <a:srgbClr val="FF0000"/>
                </a:solidFill>
              </a:rPr>
              <a:t>、点击</a:t>
            </a:r>
            <a:r>
              <a:rPr lang="en-US" altLang="zh-CN" kern="0" dirty="0" err="1" smtClean="0">
                <a:solidFill>
                  <a:srgbClr val="FF0000"/>
                </a:solidFill>
              </a:rPr>
              <a:t>ssh</a:t>
            </a:r>
            <a:r>
              <a:rPr lang="zh-CN" altLang="en-US" kern="0" dirty="0" smtClean="0">
                <a:solidFill>
                  <a:srgbClr val="FF0000"/>
                </a:solidFill>
              </a:rPr>
              <a:t>工具的安装程序。</a:t>
            </a:r>
            <a:endParaRPr lang="zh-CN" altLang="en-US" kern="0" dirty="0">
              <a:solidFill>
                <a:srgbClr val="FF0000"/>
              </a:solidFill>
            </a:endParaRP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pic>
        <p:nvPicPr>
          <p:cNvPr id="3" name="图片 2"/>
          <p:cNvPicPr>
            <a:picLocks noChangeAspect="1"/>
          </p:cNvPicPr>
          <p:nvPr/>
        </p:nvPicPr>
        <p:blipFill>
          <a:blip r:embed="rId2"/>
          <a:stretch>
            <a:fillRect/>
          </a:stretch>
        </p:blipFill>
        <p:spPr>
          <a:xfrm>
            <a:off x="5105400" y="1981200"/>
            <a:ext cx="3456305" cy="2611120"/>
          </a:xfrm>
          <a:prstGeom prst="rect">
            <a:avLst/>
          </a:prstGeom>
        </p:spPr>
      </p:pic>
      <p:sp>
        <p:nvSpPr>
          <p:cNvPr id="6" name="Rectangle 3"/>
          <p:cNvSpPr txBox="1">
            <a:spLocks noChangeArrowheads="1"/>
          </p:cNvSpPr>
          <p:nvPr/>
        </p:nvSpPr>
        <p:spPr bwMode="auto">
          <a:xfrm>
            <a:off x="5181600" y="1219200"/>
            <a:ext cx="2900045" cy="44005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2</a:t>
            </a:r>
            <a:r>
              <a:rPr lang="zh-CN" altLang="en-US" kern="0" dirty="0" smtClean="0">
                <a:solidFill>
                  <a:srgbClr val="FF0000"/>
                </a:solidFill>
              </a:rPr>
              <a:t>、点击我接受</a:t>
            </a:r>
            <a:endParaRPr lang="zh-CN" altLang="en-US" kern="0" dirty="0">
              <a:solidFill>
                <a:srgbClr val="FF0000"/>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8382000" cy="1092200"/>
          </a:xfrm>
        </p:spPr>
        <p:txBody>
          <a:bodyPr/>
          <a:lstStyle/>
          <a:p>
            <a:r>
              <a:rPr lang="zh-CN" altLang="en-US" sz="2400" dirty="0">
                <a:latin typeface="黑体" panose="02010609060101010101" pitchFamily="49" charset="-122"/>
                <a:ea typeface="黑体" panose="02010609060101010101" pitchFamily="49" charset="-122"/>
              </a:rPr>
              <a:t>一、如何把</a:t>
            </a:r>
            <a:r>
              <a:rPr lang="en-US" altLang="zh-CN" sz="2400" dirty="0">
                <a:latin typeface="黑体" panose="02010609060101010101" pitchFamily="49" charset="-122"/>
                <a:ea typeface="黑体" panose="02010609060101010101" pitchFamily="49" charset="-122"/>
              </a:rPr>
              <a:t>Linux</a:t>
            </a:r>
            <a:r>
              <a:rPr lang="zh-CN" altLang="en-US" sz="2400" dirty="0">
                <a:latin typeface="黑体" panose="02010609060101010101" pitchFamily="49" charset="-122"/>
                <a:ea typeface="黑体" panose="02010609060101010101" pitchFamily="49" charset="-122"/>
              </a:rPr>
              <a:t>终端搬到了</a:t>
            </a:r>
            <a:r>
              <a:rPr lang="en-US" altLang="zh-CN" sz="2400" dirty="0">
                <a:latin typeface="黑体" panose="02010609060101010101" pitchFamily="49" charset="-122"/>
                <a:ea typeface="黑体" panose="02010609060101010101" pitchFamily="49" charset="-122"/>
              </a:rPr>
              <a:t>Windows</a:t>
            </a:r>
            <a:r>
              <a:rPr lang="zh-CN" altLang="en-US" sz="2400" dirty="0">
                <a:latin typeface="黑体" panose="02010609060101010101" pitchFamily="49" charset="-122"/>
                <a:ea typeface="黑体" panose="02010609060101010101" pitchFamily="49" charset="-122"/>
              </a:rPr>
              <a:t>下？</a:t>
            </a:r>
            <a:br>
              <a:rPr lang="zh-CN" altLang="en-US" sz="2400" dirty="0">
                <a:latin typeface="黑体" panose="02010609060101010101" pitchFamily="49" charset="-122"/>
                <a:ea typeface="黑体" panose="02010609060101010101" pitchFamily="49" charset="-122"/>
              </a:rPr>
            </a:br>
            <a:br>
              <a:rPr lang="zh-CN" altLang="en-US" sz="2400" dirty="0">
                <a:latin typeface="黑体" panose="02010609060101010101" pitchFamily="49" charset="-122"/>
                <a:ea typeface="黑体" panose="02010609060101010101" pitchFamily="49" charset="-122"/>
              </a:rPr>
            </a:b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、在窗口上左键点击快速登录，弹出登录远端主机的登录窗口</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600200" y="2362200"/>
            <a:ext cx="5962650" cy="419100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19200" y="1143000"/>
            <a:ext cx="6534150" cy="5343525"/>
          </a:xfrm>
          <a:prstGeom prst="rect">
            <a:avLst/>
          </a:prstGeom>
        </p:spPr>
      </p:pic>
      <p:sp>
        <p:nvSpPr>
          <p:cNvPr id="6" name="标题 1"/>
          <p:cNvSpPr>
            <a:spLocks noGrp="1"/>
          </p:cNvSpPr>
          <p:nvPr>
            <p:ph type="title"/>
          </p:nvPr>
        </p:nvSpPr>
        <p:spPr>
          <a:xfrm>
            <a:off x="457200" y="2561"/>
            <a:ext cx="8382000" cy="1092200"/>
          </a:xfrm>
        </p:spPr>
        <p:txBody>
          <a:bodyPr/>
          <a:lstStyle/>
          <a:p>
            <a:br>
              <a:rPr lang="zh-CN" altLang="en-US" sz="2400" dirty="0">
                <a:latin typeface="黑体" panose="02010609060101010101" pitchFamily="49" charset="-122"/>
                <a:ea typeface="黑体" panose="02010609060101010101" pitchFamily="49" charset="-122"/>
              </a:rPr>
            </a:br>
            <a:br>
              <a:rPr lang="zh-CN" altLang="en-US" sz="2400" dirty="0">
                <a:latin typeface="黑体" panose="02010609060101010101" pitchFamily="49" charset="-122"/>
                <a:ea typeface="黑体" panose="02010609060101010101" pitchFamily="49" charset="-122"/>
              </a:rPr>
            </a:br>
            <a:r>
              <a:rPr lang="en-US" altLang="zh-CN" sz="2400" dirty="0" smtClean="0">
                <a:solidFill>
                  <a:srgbClr val="FF0000"/>
                </a:solidFill>
                <a:latin typeface="黑体" panose="02010609060101010101" pitchFamily="49" charset="-122"/>
                <a:ea typeface="黑体" panose="02010609060101010101" pitchFamily="49" charset="-122"/>
              </a:rPr>
              <a:t>2</a:t>
            </a:r>
            <a:r>
              <a:rPr lang="zh-CN" altLang="en-US" sz="2400" dirty="0" smtClean="0">
                <a:solidFill>
                  <a:srgbClr val="FF0000"/>
                </a:solidFill>
                <a:latin typeface="黑体" panose="02010609060101010101" pitchFamily="49" charset="-122"/>
                <a:ea typeface="黑体" panose="02010609060101010101" pitchFamily="49" charset="-122"/>
              </a:rPr>
              <a:t>、输入</a:t>
            </a:r>
            <a:r>
              <a:rPr lang="zh-CN" altLang="en-US" sz="2400" dirty="0">
                <a:solidFill>
                  <a:srgbClr val="FF0000"/>
                </a:solidFill>
                <a:latin typeface="黑体" panose="02010609060101010101" pitchFamily="49" charset="-122"/>
                <a:ea typeface="黑体" panose="02010609060101010101" pitchFamily="49" charset="-122"/>
              </a:rPr>
              <a:t>远端的</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地址和主机用户名</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FF0000"/>
                </a:solidFill>
                <a:latin typeface="黑体" panose="02010609060101010101" pitchFamily="49" charset="-122"/>
                <a:ea typeface="黑体" panose="02010609060101010101" pitchFamily="49" charset="-122"/>
              </a:rPr>
              <a:t>输入</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a:t>
            </a:r>
            <a:r>
              <a:rPr lang="en-US" altLang="zh-CN" sz="2400" dirty="0">
                <a:solidFill>
                  <a:srgbClr val="FF0000"/>
                </a:solidFill>
                <a:latin typeface="黑体" panose="02010609060101010101" pitchFamily="49" charset="-122"/>
                <a:ea typeface="黑体" panose="02010609060101010101" pitchFamily="49" charset="-122"/>
              </a:rPr>
              <a:t>10.120.11.12</a:t>
            </a:r>
            <a:r>
              <a:rPr lang="zh-CN" altLang="en-US" sz="2400" dirty="0">
                <a:solidFill>
                  <a:srgbClr val="FF0000"/>
                </a:solidFill>
                <a:latin typeface="黑体" panose="02010609060101010101" pitchFamily="49" charset="-122"/>
                <a:ea typeface="黑体" panose="02010609060101010101" pitchFamily="49" charset="-122"/>
              </a:rPr>
              <a:t>）和用户名后，点击链接按键，客户端与主机链接成功后就会弹出输入密码的对话框（</a:t>
            </a:r>
            <a:r>
              <a:rPr lang="zh-CN" altLang="en-US" sz="2400" dirty="0">
                <a:solidFill>
                  <a:srgbClr val="333399"/>
                </a:solidFill>
                <a:latin typeface="黑体" panose="02010609060101010101" pitchFamily="49" charset="-122"/>
                <a:ea typeface="黑体" panose="02010609060101010101" pitchFamily="49" charset="-122"/>
              </a:rPr>
              <a:t>用户名为学号</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690687" y="1341610"/>
            <a:ext cx="5762625" cy="4810125"/>
          </a:xfrm>
          <a:prstGeom prst="rect">
            <a:avLst/>
          </a:prstGeom>
        </p:spPr>
      </p:pic>
      <p:sp>
        <p:nvSpPr>
          <p:cNvPr id="5" name="矩形 4"/>
          <p:cNvSpPr/>
          <p:nvPr/>
        </p:nvSpPr>
        <p:spPr bwMode="auto">
          <a:xfrm>
            <a:off x="3124200" y="3429000"/>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 name="矩形 5"/>
          <p:cNvSpPr/>
          <p:nvPr/>
        </p:nvSpPr>
        <p:spPr bwMode="auto">
          <a:xfrm>
            <a:off x="3124200" y="3670472"/>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矩形 6"/>
          <p:cNvSpPr/>
          <p:nvPr/>
        </p:nvSpPr>
        <p:spPr bwMode="auto">
          <a:xfrm>
            <a:off x="3136135" y="3911944"/>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54000"/>
            <a:ext cx="8382000" cy="1092200"/>
          </a:xfrm>
        </p:spPr>
        <p:txBody>
          <a:bodyPr/>
          <a:lstStyle/>
          <a:p>
            <a:r>
              <a:rPr lang="en-US" altLang="zh-CN" sz="2400" dirty="0" smtClean="0">
                <a:solidFill>
                  <a:srgbClr val="FF0000"/>
                </a:solidFill>
                <a:latin typeface="黑体" panose="02010609060101010101" pitchFamily="49" charset="-122"/>
                <a:ea typeface="黑体" panose="02010609060101010101" pitchFamily="49" charset="-122"/>
              </a:rPr>
              <a:t>4</a:t>
            </a:r>
            <a:r>
              <a:rPr lang="zh-CN" altLang="en-US" sz="2400" dirty="0">
                <a:solidFill>
                  <a:srgbClr val="FF0000"/>
                </a:solidFill>
                <a:latin typeface="黑体" panose="02010609060101010101" pitchFamily="49" charset="-122"/>
                <a:ea typeface="黑体" panose="02010609060101010101" pitchFamily="49" charset="-122"/>
              </a:rPr>
              <a:t>、输入密码，点击确认按钮，如果用户名和密码输入正确的话，就会进入主</a:t>
            </a:r>
            <a:r>
              <a:rPr lang="zh-CN" altLang="en-US" sz="2400" dirty="0" smtClean="0">
                <a:solidFill>
                  <a:srgbClr val="FF0000"/>
                </a:solidFill>
                <a:latin typeface="黑体" panose="02010609060101010101" pitchFamily="49" charset="-122"/>
                <a:ea typeface="黑体" panose="02010609060101010101" pitchFamily="49" charset="-122"/>
              </a:rPr>
              <a:t>界面（</a:t>
            </a:r>
            <a:r>
              <a:rPr lang="zh-CN" altLang="en-US" sz="2400" dirty="0">
                <a:solidFill>
                  <a:srgbClr val="333399"/>
                </a:solidFill>
              </a:rPr>
              <a:t>密码为</a:t>
            </a:r>
            <a:r>
              <a:rPr lang="en-US" altLang="zh-CN" sz="2400" dirty="0" err="1">
                <a:solidFill>
                  <a:srgbClr val="333399"/>
                </a:solidFill>
              </a:rPr>
              <a:t>bupt</a:t>
            </a:r>
            <a:r>
              <a:rPr lang="en-US" altLang="zh-CN" sz="2400" dirty="0">
                <a:solidFill>
                  <a:srgbClr val="333399"/>
                </a:solidFill>
              </a:rPr>
              <a:t>+</a:t>
            </a:r>
            <a:r>
              <a:rPr lang="zh-CN" altLang="en-US" sz="2400" dirty="0">
                <a:solidFill>
                  <a:srgbClr val="333399"/>
                </a:solidFill>
              </a:rPr>
              <a:t>学号，如</a:t>
            </a:r>
            <a:r>
              <a:rPr lang="en-US" altLang="zh-CN" sz="2400" dirty="0" smtClean="0">
                <a:solidFill>
                  <a:srgbClr val="333399"/>
                </a:solidFill>
              </a:rPr>
              <a:t>bupt2015211422</a:t>
            </a:r>
            <a:r>
              <a:rPr lang="zh-CN" altLang="en-US" sz="2400" dirty="0" smtClean="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143000" y="1219200"/>
            <a:ext cx="6743700" cy="5124450"/>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latin typeface="黑体" panose="02010609060101010101" pitchFamily="49" charset="-122"/>
                <a:ea typeface="黑体" panose="02010609060101010101" pitchFamily="49" charset="-122"/>
              </a:rPr>
              <a:t>成功登陆</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709737" y="1219200"/>
            <a:ext cx="5724525" cy="4819650"/>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zh-CN" altLang="en-US" dirty="0" smtClean="0"/>
              <a:t>总结</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a:t>
            </a:r>
            <a:r>
              <a:rPr lang="en-US" altLang="zh-CN" b="1" dirty="0" smtClean="0"/>
              <a:t>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t>操作系统分内核与外壳 ：</a:t>
            </a:r>
            <a:endParaRPr lang="zh-CN" altLang="en-US" kern="0" dirty="0" smtClean="0"/>
          </a:p>
        </p:txBody>
      </p:sp>
      <p:graphicFrame>
        <p:nvGraphicFramePr>
          <p:cNvPr id="8" name="Object 9"/>
          <p:cNvGraphicFramePr>
            <a:graphicFrameLocks noChangeAspect="1"/>
          </p:cNvGraphicFramePr>
          <p:nvPr/>
        </p:nvGraphicFramePr>
        <p:xfrm>
          <a:off x="2895600" y="2590800"/>
          <a:ext cx="2830513" cy="3352800"/>
        </p:xfrm>
        <a:graphic>
          <a:graphicData uri="http://schemas.openxmlformats.org/presentationml/2006/ole">
            <mc:AlternateContent xmlns:mc="http://schemas.openxmlformats.org/markup-compatibility/2006">
              <mc:Choice xmlns:v="urn:schemas-microsoft-com:vml" Requires="v">
                <p:oleObj spid="_x0000_s3124" name="Visio" r:id="rId1" imgW="2165985" imgH="2566670" progId="Visio.Drawing.11">
                  <p:embed/>
                </p:oleObj>
              </mc:Choice>
              <mc:Fallback>
                <p:oleObj name="Visio" r:id="rId1" imgW="2165985" imgH="2566670" progId="Visio.Drawing.11">
                  <p:embed/>
                  <p:pic>
                    <p:nvPicPr>
                      <p:cNvPr id="0" name="图片 3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90800"/>
                        <a:ext cx="2830513"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3"/>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t>外壳</a:t>
            </a:r>
            <a:r>
              <a:rPr lang="zh-CN" altLang="en-US" kern="0" dirty="0"/>
              <a:t>程序对用户的输入命令进行</a:t>
            </a:r>
            <a:r>
              <a:rPr lang="zh-CN" altLang="en-US" kern="0" dirty="0" smtClean="0"/>
              <a:t>解释，</a:t>
            </a:r>
            <a:r>
              <a:rPr lang="zh-CN" altLang="en-US" kern="0" dirty="0"/>
              <a:t> 为用户提供一种通过操作系统使用计算机的操作</a:t>
            </a:r>
            <a:r>
              <a:rPr lang="zh-CN" altLang="en-US" kern="0" dirty="0" smtClean="0"/>
              <a:t>环境。</a:t>
            </a:r>
            <a:endParaRPr lang="en-US" altLang="zh-CN" kern="0" dirty="0" smtClean="0"/>
          </a:p>
          <a:p>
            <a:pPr lvl="1">
              <a:lnSpc>
                <a:spcPct val="150000"/>
              </a:lnSpc>
              <a:buClr>
                <a:srgbClr val="008000"/>
              </a:buClr>
              <a:buFont typeface="Wingdings" panose="05000000000000000000" pitchFamily="2" charset="2"/>
              <a:buChar char="Ø"/>
            </a:pPr>
            <a:r>
              <a:rPr lang="en-US" altLang="zh-CN" kern="0" dirty="0"/>
              <a:t>Windows</a:t>
            </a:r>
            <a:r>
              <a:rPr lang="zh-CN" altLang="en-US" kern="0" dirty="0"/>
              <a:t>的图形界面，由一个称为</a:t>
            </a:r>
            <a:r>
              <a:rPr lang="en-US" altLang="zh-CN" kern="0" dirty="0"/>
              <a:t>Explorer</a:t>
            </a:r>
            <a:r>
              <a:rPr lang="zh-CN" altLang="en-US" kern="0" dirty="0"/>
              <a:t>的模块解释用户的输入</a:t>
            </a:r>
            <a:r>
              <a:rPr lang="zh-CN" altLang="en-US" kern="0" dirty="0" smtClean="0"/>
              <a:t>。</a:t>
            </a:r>
            <a:endParaRPr lang="en-US" altLang="zh-CN" kern="0" dirty="0" smtClean="0"/>
          </a:p>
          <a:p>
            <a:pPr lvl="1">
              <a:lnSpc>
                <a:spcPct val="150000"/>
              </a:lnSpc>
              <a:buClr>
                <a:srgbClr val="008000"/>
              </a:buClr>
              <a:buFont typeface="Wingdings" panose="05000000000000000000" pitchFamily="2" charset="2"/>
              <a:buChar char="Ø"/>
            </a:pPr>
            <a:r>
              <a:rPr lang="en-US" altLang="zh-CN" kern="0" dirty="0"/>
              <a:t>DOS</a:t>
            </a:r>
            <a:r>
              <a:rPr lang="zh-CN" altLang="en-US" kern="0" dirty="0"/>
              <a:t>的命令行界面，</a:t>
            </a:r>
            <a:r>
              <a:rPr lang="en-US" altLang="zh-CN" kern="0" dirty="0"/>
              <a:t>Command.com</a:t>
            </a:r>
            <a:r>
              <a:rPr lang="zh-CN" altLang="en-US" kern="0" dirty="0"/>
              <a:t>是对命令输入进行解释的外壳程序；</a:t>
            </a:r>
            <a:r>
              <a:rPr lang="zh-CN" altLang="en-US" kern="0" dirty="0">
                <a:solidFill>
                  <a:srgbClr val="FF0000"/>
                </a:solidFill>
              </a:rPr>
              <a:t>（</a:t>
            </a:r>
            <a:r>
              <a:rPr lang="en-US" altLang="zh-CN" kern="0" dirty="0">
                <a:solidFill>
                  <a:srgbClr val="FF0000"/>
                </a:solidFill>
              </a:rPr>
              <a:t>Linux</a:t>
            </a:r>
            <a:r>
              <a:rPr lang="zh-CN" altLang="en-US" kern="0" dirty="0">
                <a:solidFill>
                  <a:srgbClr val="FF0000"/>
                </a:solidFill>
              </a:rPr>
              <a:t>的</a:t>
            </a:r>
            <a:r>
              <a:rPr lang="en-US" altLang="zh-CN" kern="0" dirty="0">
                <a:solidFill>
                  <a:srgbClr val="FF0000"/>
                </a:solidFill>
              </a:rPr>
              <a:t>shell</a:t>
            </a:r>
            <a:r>
              <a:rPr lang="zh-CN" altLang="en-US" kern="0" dirty="0" smtClean="0">
                <a:solidFill>
                  <a:srgbClr val="FF0000"/>
                </a:solidFill>
              </a:rPr>
              <a:t>）</a:t>
            </a:r>
            <a:endParaRPr lang="zh-CN" altLang="en-US" kern="0" dirty="0">
              <a:solidFill>
                <a:srgbClr val="FF0000"/>
              </a:solidFill>
            </a:endParaRPr>
          </a:p>
        </p:txBody>
      </p:sp>
    </p:spTree>
    <p:custDataLst>
      <p:tags r:id="rId1"/>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Shell</a:t>
            </a:r>
            <a:r>
              <a:rPr lang="zh-CN" altLang="en-US" dirty="0" smtClean="0">
                <a:latin typeface="黑体" panose="02010609060101010101" pitchFamily="49" charset="-122"/>
                <a:ea typeface="黑体" panose="02010609060101010101" pitchFamily="49" charset="-122"/>
              </a:rPr>
              <a:t>简介</a:t>
            </a:r>
            <a:endParaRPr lang="zh-CN" altLang="en-US"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728787" y="1364281"/>
            <a:ext cx="5686425" cy="4772025"/>
          </a:xfrm>
          <a:prstGeom prst="rect">
            <a:avLst/>
          </a:prstGeom>
        </p:spPr>
      </p:pic>
      <p:sp>
        <p:nvSpPr>
          <p:cNvPr id="4" name="Line 5"/>
          <p:cNvSpPr>
            <a:spLocks noChangeShapeType="1"/>
          </p:cNvSpPr>
          <p:nvPr/>
        </p:nvSpPr>
        <p:spPr bwMode="auto">
          <a:xfrm>
            <a:off x="1828800" y="26670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29718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AutoShape 7"/>
          <p:cNvSpPr>
            <a:spLocks noChangeArrowheads="1"/>
          </p:cNvSpPr>
          <p:nvPr/>
        </p:nvSpPr>
        <p:spPr bwMode="auto">
          <a:xfrm>
            <a:off x="-304800" y="3200400"/>
            <a:ext cx="1676400" cy="1066800"/>
          </a:xfrm>
          <a:prstGeom prst="wedgeEllipseCallout">
            <a:avLst>
              <a:gd name="adj1" fmla="val 73106"/>
              <a:gd name="adj2" fmla="val -95833"/>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latin typeface="Verdana" panose="020B0604030504040204" pitchFamily="34" charset="0"/>
              </a:rPr>
              <a:t>当前</a:t>
            </a:r>
            <a:endParaRPr lang="zh-CN" altLang="en-US" sz="2400" b="1" dirty="0">
              <a:latin typeface="Verdana" panose="020B0604030504040204" pitchFamily="34" charset="0"/>
            </a:endParaRPr>
          </a:p>
          <a:p>
            <a:pPr algn="ctr"/>
            <a:r>
              <a:rPr lang="zh-CN" altLang="en-US" sz="2400" b="1" dirty="0">
                <a:latin typeface="Verdana" panose="020B0604030504040204" pitchFamily="34" charset="0"/>
              </a:rPr>
              <a:t>用户名</a:t>
            </a:r>
            <a:endParaRPr lang="zh-CN" altLang="en-US" sz="2400" b="1" dirty="0">
              <a:latin typeface="Verdana" panose="020B0604030504040204" pitchFamily="34" charset="0"/>
            </a:endParaRPr>
          </a:p>
        </p:txBody>
      </p:sp>
      <p:sp>
        <p:nvSpPr>
          <p:cNvPr id="8" name="AutoShape 8"/>
          <p:cNvSpPr>
            <a:spLocks noChangeArrowheads="1"/>
          </p:cNvSpPr>
          <p:nvPr/>
        </p:nvSpPr>
        <p:spPr bwMode="auto">
          <a:xfrm>
            <a:off x="3048000" y="3505200"/>
            <a:ext cx="1676400" cy="1143000"/>
          </a:xfrm>
          <a:prstGeom prst="wedgeEllipseCallout">
            <a:avLst>
              <a:gd name="adj1" fmla="val -46116"/>
              <a:gd name="adj2" fmla="val -121667"/>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endParaRPr lang="zh-CN" altLang="en-US" sz="2400" b="1">
              <a:latin typeface="Verdana" panose="020B0604030504040204" pitchFamily="34" charset="0"/>
            </a:endParaRPr>
          </a:p>
          <a:p>
            <a:pPr algn="ctr"/>
            <a:r>
              <a:rPr lang="zh-CN" altLang="en-US" sz="2400" b="1">
                <a:latin typeface="Verdana" panose="020B0604030504040204" pitchFamily="34" charset="0"/>
              </a:rPr>
              <a:t>目录名</a:t>
            </a:r>
            <a:endParaRPr lang="zh-CN" altLang="en-US" sz="2400" b="1">
              <a:latin typeface="Verdana" panose="020B0604030504040204" pitchFamily="34" charset="0"/>
            </a:endParaRPr>
          </a:p>
        </p:txBody>
      </p:sp>
      <p:sp>
        <p:nvSpPr>
          <p:cNvPr id="9" name="Line 9"/>
          <p:cNvSpPr>
            <a:spLocks noChangeShapeType="1"/>
          </p:cNvSpPr>
          <p:nvPr/>
        </p:nvSpPr>
        <p:spPr bwMode="auto">
          <a:xfrm>
            <a:off x="32766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10"/>
          <p:cNvSpPr>
            <a:spLocks noChangeArrowheads="1"/>
          </p:cNvSpPr>
          <p:nvPr/>
        </p:nvSpPr>
        <p:spPr bwMode="auto">
          <a:xfrm>
            <a:off x="4648200" y="2971800"/>
            <a:ext cx="2514600" cy="1371600"/>
          </a:xfrm>
          <a:prstGeom prst="wedgeEllipseCallout">
            <a:avLst>
              <a:gd name="adj1" fmla="val -99116"/>
              <a:gd name="adj2" fmla="val -69444"/>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smtClean="0">
                <a:latin typeface="Verdana" panose="020B0604030504040204" pitchFamily="34" charset="0"/>
              </a:rPr>
              <a:t>$</a:t>
            </a:r>
            <a:r>
              <a:rPr lang="zh-CN" altLang="en-US" sz="2000" b="1" dirty="0" smtClean="0">
                <a:latin typeface="Verdana" panose="020B0604030504040204" pitchFamily="34" charset="0"/>
              </a:rPr>
              <a:t>表示当前</a:t>
            </a:r>
            <a:r>
              <a:rPr lang="zh-CN" altLang="en-US" sz="2000" b="1" dirty="0">
                <a:latin typeface="Verdana" panose="020B0604030504040204" pitchFamily="34" charset="0"/>
              </a:rPr>
              <a:t>用户</a:t>
            </a:r>
            <a:r>
              <a:rPr lang="zh-CN" altLang="en-US" sz="2000" b="1" dirty="0" smtClean="0">
                <a:latin typeface="Verdana" panose="020B0604030504040204" pitchFamily="34" charset="0"/>
              </a:rPr>
              <a:t>是一般用户。</a:t>
            </a:r>
            <a:endParaRPr lang="zh-CN" altLang="en-US" sz="2000" b="1" dirty="0">
              <a:latin typeface="Verdana" panose="020B0604030504040204" pitchFamily="34" charset="0"/>
            </a:endParaRPr>
          </a:p>
        </p:txBody>
      </p:sp>
      <p:sp>
        <p:nvSpPr>
          <p:cNvPr id="11" name="Line 11"/>
          <p:cNvSpPr>
            <a:spLocks noChangeShapeType="1"/>
          </p:cNvSpPr>
          <p:nvPr/>
        </p:nvSpPr>
        <p:spPr bwMode="auto">
          <a:xfrm>
            <a:off x="2514600" y="2667000"/>
            <a:ext cx="3048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2"/>
          <p:cNvSpPr>
            <a:spLocks noChangeArrowheads="1"/>
          </p:cNvSpPr>
          <p:nvPr/>
        </p:nvSpPr>
        <p:spPr bwMode="auto">
          <a:xfrm>
            <a:off x="1371600" y="3429000"/>
            <a:ext cx="1600200" cy="1066800"/>
          </a:xfrm>
          <a:prstGeom prst="wedgeEllipseCallout">
            <a:avLst>
              <a:gd name="adj1" fmla="val 13889"/>
              <a:gd name="adj2" fmla="val -11756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endParaRPr lang="zh-CN" altLang="en-US" sz="2400" b="1">
              <a:latin typeface="Verdana" panose="020B0604030504040204" pitchFamily="34" charset="0"/>
            </a:endParaRPr>
          </a:p>
          <a:p>
            <a:pPr algn="ctr"/>
            <a:r>
              <a:rPr lang="zh-CN" altLang="en-US" sz="2400" b="1">
                <a:latin typeface="Verdana" panose="020B0604030504040204" pitchFamily="34" charset="0"/>
              </a:rPr>
              <a:t>计机名</a:t>
            </a:r>
            <a:endParaRPr lang="zh-CN" altLang="en-US" sz="2400" b="1">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81000"/>
            <a:ext cx="8382000" cy="530225"/>
          </a:xfrm>
        </p:spPr>
        <p:txBody>
          <a:bodyPr/>
          <a:lstStyle/>
          <a:p>
            <a:pPr eaLnBrk="1" hangingPunct="1"/>
            <a:r>
              <a:rPr lang="en-US" altLang="zh-CN" b="1" dirty="0" smtClean="0"/>
              <a:t>Shell</a:t>
            </a:r>
            <a:r>
              <a:rPr lang="zh-CN" altLang="en-US" b="1" dirty="0" smtClean="0"/>
              <a:t>命令</a:t>
            </a:r>
            <a:endParaRPr lang="zh-CN" altLang="en-US" b="1" dirty="0" smtClean="0"/>
          </a:p>
        </p:txBody>
      </p:sp>
      <p:cxnSp>
        <p:nvCxnSpPr>
          <p:cNvPr id="7" name="直接连接符 6"/>
          <p:cNvCxnSpPr/>
          <p:nvPr/>
        </p:nvCxnSpPr>
        <p:spPr>
          <a:xfrm>
            <a:off x="520065" y="9906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81162" y="1067015"/>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solidFill>
                  <a:srgbClr val="FF0000"/>
                </a:solidFill>
              </a:rPr>
              <a:t>从</a:t>
            </a:r>
            <a:r>
              <a:rPr lang="zh-CN" altLang="en-US" kern="0" dirty="0">
                <a:solidFill>
                  <a:srgbClr val="FF0000"/>
                </a:solidFill>
              </a:rPr>
              <a:t>命令行输入语句，每输入一次就能得到一次响应。</a:t>
            </a:r>
            <a:endParaRPr lang="zh-CN" altLang="en-US" kern="0" dirty="0">
              <a:solidFill>
                <a:srgbClr val="FF0000"/>
              </a:solidFill>
            </a:endParaRP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0200" y="2010229"/>
            <a:ext cx="5782482" cy="4839375"/>
          </a:xfrm>
          <a:prstGeom prst="rect">
            <a:avLst/>
          </a:prstGeom>
        </p:spPr>
      </p:pic>
      <p:sp>
        <p:nvSpPr>
          <p:cNvPr id="15" name="矩形 14"/>
          <p:cNvSpPr/>
          <p:nvPr/>
        </p:nvSpPr>
        <p:spPr bwMode="auto">
          <a:xfrm>
            <a:off x="1752600" y="4241586"/>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6" name="矩形 15"/>
          <p:cNvSpPr/>
          <p:nvPr/>
        </p:nvSpPr>
        <p:spPr bwMode="auto">
          <a:xfrm>
            <a:off x="1752600" y="44958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7" name="矩形 16"/>
          <p:cNvSpPr/>
          <p:nvPr/>
        </p:nvSpPr>
        <p:spPr bwMode="auto">
          <a:xfrm>
            <a:off x="1752600" y="4650832"/>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8" name="矩形 17"/>
          <p:cNvSpPr/>
          <p:nvPr/>
        </p:nvSpPr>
        <p:spPr bwMode="auto">
          <a:xfrm>
            <a:off x="1752600" y="49530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9" name="矩形 18"/>
          <p:cNvSpPr/>
          <p:nvPr/>
        </p:nvSpPr>
        <p:spPr bwMode="auto">
          <a:xfrm>
            <a:off x="1752600" y="5100918"/>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P spid="1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：又</a:t>
            </a:r>
            <a:r>
              <a:rPr lang="zh-CN" altLang="en-US" kern="0" dirty="0">
                <a:solidFill>
                  <a:srgbClr val="FF0000"/>
                </a:solidFill>
              </a:rPr>
              <a:t>称</a:t>
            </a:r>
            <a:r>
              <a:rPr lang="en-US" altLang="zh-CN" kern="0" dirty="0">
                <a:solidFill>
                  <a:srgbClr val="FF0000"/>
                </a:solidFill>
              </a:rPr>
              <a:t>shell</a:t>
            </a:r>
            <a:r>
              <a:rPr lang="zh-CN" altLang="en-US" kern="0" dirty="0">
                <a:solidFill>
                  <a:srgbClr val="FF0000"/>
                </a:solidFill>
              </a:rPr>
              <a:t>脚本。</a:t>
            </a:r>
            <a:endParaRPr lang="zh-CN" altLang="en-US" kern="0" dirty="0">
              <a:solidFill>
                <a:srgbClr val="FF0000"/>
              </a:solidFill>
            </a:endParaRPr>
          </a:p>
          <a:p>
            <a:pPr>
              <a:lnSpc>
                <a:spcPct val="150000"/>
              </a:lnSpc>
              <a:buClr>
                <a:srgbClr val="008000"/>
              </a:buClr>
              <a:buFont typeface="Wingdings" panose="05000000000000000000" pitchFamily="2" charset="2"/>
              <a:buChar char="Ø"/>
            </a:pPr>
            <a:r>
              <a:rPr lang="zh-CN" altLang="en-US" kern="0" dirty="0">
                <a:solidFill>
                  <a:srgbClr val="FF0000"/>
                </a:solidFill>
              </a:rPr>
              <a:t>把一系列的</a:t>
            </a:r>
            <a:r>
              <a:rPr lang="en-US" altLang="zh-CN" kern="0" dirty="0">
                <a:solidFill>
                  <a:srgbClr val="FF0000"/>
                </a:solidFill>
              </a:rPr>
              <a:t>shell</a:t>
            </a:r>
            <a:r>
              <a:rPr lang="zh-CN" altLang="en-US" kern="0" dirty="0">
                <a:solidFill>
                  <a:srgbClr val="FF0000"/>
                </a:solidFill>
              </a:rPr>
              <a:t>命令，按照一定的语法规则和控制结构，组织在一个文件中，然后由内核来一条接着一条地解释和执行这些命令，这个文件就是一个</a:t>
            </a:r>
            <a:r>
              <a:rPr lang="en-US" altLang="zh-CN" kern="0" dirty="0">
                <a:solidFill>
                  <a:srgbClr val="FF0000"/>
                </a:solidFill>
              </a:rPr>
              <a:t>shell</a:t>
            </a:r>
            <a:r>
              <a:rPr lang="zh-CN" altLang="en-US" kern="0" dirty="0">
                <a:solidFill>
                  <a:srgbClr val="FF0000"/>
                </a:solidFill>
              </a:rPr>
              <a:t>程序。</a:t>
            </a:r>
            <a:endParaRPr lang="zh-CN" altLang="en-US" kern="0" dirty="0">
              <a:solidFill>
                <a:srgbClr val="FF0000"/>
              </a:solidFill>
            </a:endParaRPr>
          </a:p>
          <a:p>
            <a:pPr>
              <a:lnSpc>
                <a:spcPct val="150000"/>
              </a:lnSpc>
              <a:buClr>
                <a:srgbClr val="008000"/>
              </a:buClr>
              <a:buFont typeface="Wingdings" panose="05000000000000000000" pitchFamily="2" charset="2"/>
              <a:buChar char="Ø"/>
            </a:pPr>
            <a:r>
              <a:rPr lang="zh-CN" altLang="en-US" kern="0" dirty="0">
                <a:solidFill>
                  <a:srgbClr val="FF0000"/>
                </a:solidFill>
              </a:rPr>
              <a:t>类似于</a:t>
            </a:r>
            <a:r>
              <a:rPr lang="en-US" altLang="zh-CN" kern="0" dirty="0">
                <a:solidFill>
                  <a:srgbClr val="FF0000"/>
                </a:solidFill>
              </a:rPr>
              <a:t>DOS/Windows</a:t>
            </a:r>
            <a:r>
              <a:rPr lang="zh-CN" altLang="en-US" kern="0" dirty="0">
                <a:solidFill>
                  <a:srgbClr val="FF0000"/>
                </a:solidFill>
              </a:rPr>
              <a:t>中的</a:t>
            </a:r>
            <a:r>
              <a:rPr lang="en-US" altLang="zh-CN" kern="0" dirty="0">
                <a:solidFill>
                  <a:srgbClr val="FF0000"/>
                </a:solidFill>
              </a:rPr>
              <a:t>.bat</a:t>
            </a:r>
            <a:r>
              <a:rPr lang="zh-CN" altLang="en-US" kern="0" dirty="0">
                <a:solidFill>
                  <a:srgbClr val="FF0000"/>
                </a:solidFill>
              </a:rPr>
              <a:t>批处理文件。</a:t>
            </a:r>
            <a:endParaRPr lang="zh-CN" altLang="en-US" kern="0" dirty="0">
              <a:solidFill>
                <a:srgbClr val="FF0000"/>
              </a:solidFill>
            </a:endParaRP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custDataLst>
      <p:tags r:id="rId1"/>
    </p:custData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LINUX</a:t>
            </a:r>
            <a:r>
              <a:rPr lang="zh-CN" altLang="en-US" kern="0" dirty="0">
                <a:solidFill>
                  <a:srgbClr val="FF0000"/>
                </a:solidFill>
              </a:rPr>
              <a:t>中的</a:t>
            </a: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：先</a:t>
            </a:r>
            <a:r>
              <a:rPr lang="zh-CN" altLang="en-US" kern="0" dirty="0">
                <a:solidFill>
                  <a:srgbClr val="FF0000"/>
                </a:solidFill>
              </a:rPr>
              <a:t>创建程序文件</a:t>
            </a:r>
            <a:r>
              <a:rPr lang="zh-CN" altLang="en-US" kern="0" dirty="0" smtClean="0">
                <a:solidFill>
                  <a:srgbClr val="FF0000"/>
                </a:solidFill>
              </a:rPr>
              <a:t>。再</a:t>
            </a:r>
            <a:r>
              <a:rPr lang="zh-CN" altLang="en-US" kern="0" dirty="0">
                <a:solidFill>
                  <a:srgbClr val="FF0000"/>
                </a:solidFill>
              </a:rPr>
              <a:t>输入若干命令</a:t>
            </a:r>
            <a:r>
              <a:rPr lang="zh-CN" altLang="en-US" kern="0" dirty="0" smtClean="0">
                <a:solidFill>
                  <a:srgbClr val="FF0000"/>
                </a:solidFill>
              </a:rPr>
              <a:t>。最后</a:t>
            </a:r>
            <a:r>
              <a:rPr lang="zh-CN" altLang="en-US" kern="0" dirty="0">
                <a:solidFill>
                  <a:srgbClr val="FF0000"/>
                </a:solidFill>
              </a:rPr>
              <a:t>执行该程序</a:t>
            </a:r>
            <a:r>
              <a:rPr lang="zh-CN" altLang="en-US" kern="0" dirty="0" smtClean="0">
                <a:solidFill>
                  <a:srgbClr val="FF0000"/>
                </a:solidFill>
              </a:rPr>
              <a:t>。</a:t>
            </a:r>
            <a:endParaRPr lang="zh-CN" altLang="en-US" kern="0" dirty="0" smtClean="0">
              <a:solidFill>
                <a:srgbClr val="FF0000"/>
              </a:solidFill>
            </a:endParaRP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grpSp>
        <p:nvGrpSpPr>
          <p:cNvPr id="5" name="Group 4"/>
          <p:cNvGrpSpPr/>
          <p:nvPr/>
        </p:nvGrpSpPr>
        <p:grpSpPr bwMode="auto">
          <a:xfrm>
            <a:off x="457200" y="3505200"/>
            <a:ext cx="2057400" cy="2209800"/>
            <a:chOff x="912" y="2784"/>
            <a:chExt cx="768" cy="1392"/>
          </a:xfrm>
        </p:grpSpPr>
        <p:sp>
          <p:nvSpPr>
            <p:cNvPr id="8" name="Rectangle 5"/>
            <p:cNvSpPr>
              <a:spLocks noChangeArrowheads="1"/>
            </p:cNvSpPr>
            <p:nvPr/>
          </p:nvSpPr>
          <p:spPr bwMode="auto">
            <a:xfrm>
              <a:off x="912" y="3024"/>
              <a:ext cx="768" cy="1152"/>
            </a:xfrm>
            <a:prstGeom prst="rect">
              <a:avLst/>
            </a:prstGeom>
            <a:solidFill>
              <a:srgbClr val="33CCCC"/>
            </a:solidFill>
            <a:ln w="9525" algn="ctr">
              <a:solidFill>
                <a:schemeClr val="tx1"/>
              </a:solidFill>
              <a:miter lim="800000"/>
            </a:ln>
            <a:effectLst>
              <a:outerShdw dist="107763" dir="2700000" algn="ctr" rotWithShape="0">
                <a:schemeClr val="bg2">
                  <a:alpha val="50000"/>
                </a:schemeClr>
              </a:outerShdw>
            </a:effectLst>
          </p:spPr>
          <p:txBody>
            <a:bodyPr wrap="none" anchor="ctr"/>
            <a:lstStyle/>
            <a:p>
              <a:endParaRPr lang="en-US" altLang="zh-CN" sz="2000" b="1" dirty="0" smtClean="0"/>
            </a:p>
            <a:p>
              <a:r>
                <a:rPr lang="en-US" altLang="zh-CN" sz="2000" b="1" dirty="0" err="1" smtClean="0"/>
                <a:t>pwd</a:t>
              </a:r>
              <a:endParaRPr lang="en-US" altLang="zh-CN" sz="2000" b="1" dirty="0"/>
            </a:p>
            <a:p>
              <a:r>
                <a:rPr lang="en-US" altLang="zh-CN" sz="2000" b="1" dirty="0" err="1" smtClean="0"/>
                <a:t>Mkdir</a:t>
              </a:r>
              <a:r>
                <a:rPr lang="en-US" altLang="zh-CN" sz="2000" b="1" dirty="0" smtClean="0"/>
                <a:t> lab1</a:t>
              </a:r>
              <a:endParaRPr lang="en-US" altLang="zh-CN" sz="2000" b="1" dirty="0" smtClean="0"/>
            </a:p>
            <a:p>
              <a:r>
                <a:rPr lang="en-US" altLang="zh-CN" sz="2000" b="1" dirty="0" err="1" smtClean="0"/>
                <a:t>Ls</a:t>
              </a:r>
              <a:endParaRPr lang="en-US" altLang="zh-CN" sz="2000" b="1" dirty="0" smtClean="0"/>
            </a:p>
            <a:p>
              <a:r>
                <a:rPr lang="en-US" altLang="zh-CN" sz="2000" b="1" dirty="0" err="1" smtClean="0"/>
                <a:t>Rmdir</a:t>
              </a:r>
              <a:r>
                <a:rPr lang="en-US" altLang="zh-CN" sz="2000" b="1" dirty="0" smtClean="0"/>
                <a:t> lab1</a:t>
              </a:r>
              <a:endParaRPr lang="en-US" altLang="zh-CN" sz="2000" b="1" dirty="0" smtClean="0"/>
            </a:p>
            <a:p>
              <a:r>
                <a:rPr lang="en-US" altLang="zh-CN" sz="2000" b="1" dirty="0" err="1" smtClean="0"/>
                <a:t>Ls</a:t>
              </a:r>
              <a:endParaRPr lang="en-US" altLang="zh-CN" sz="2000" b="1" dirty="0" smtClean="0"/>
            </a:p>
            <a:p>
              <a:endParaRPr lang="en-US" altLang="zh-CN" sz="2000" b="1" dirty="0"/>
            </a:p>
          </p:txBody>
        </p:sp>
        <p:sp>
          <p:nvSpPr>
            <p:cNvPr id="9" name="Rectangle 6"/>
            <p:cNvSpPr>
              <a:spLocks noChangeArrowheads="1"/>
            </p:cNvSpPr>
            <p:nvPr/>
          </p:nvSpPr>
          <p:spPr bwMode="auto">
            <a:xfrm>
              <a:off x="912" y="2784"/>
              <a:ext cx="768" cy="240"/>
            </a:xfrm>
            <a:prstGeom prst="rect">
              <a:avLst/>
            </a:prstGeom>
            <a:solidFill>
              <a:schemeClr val="folHlink"/>
            </a:solidFill>
            <a:ln w="9525" algn="ctr">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err="1"/>
                <a:t>aa</a:t>
              </a:r>
              <a:r>
                <a:rPr lang="en-US" altLang="zh-CN" sz="2000" b="1" dirty="0"/>
                <a:t> </a:t>
              </a:r>
              <a:r>
                <a:rPr lang="zh-CN" altLang="en-US" sz="2000" b="1" dirty="0"/>
                <a:t>脚本</a:t>
              </a:r>
              <a:endParaRPr lang="zh-CN" altLang="en-US" sz="2000" b="1" dirty="0"/>
            </a:p>
          </p:txBody>
        </p:sp>
      </p:grpSp>
      <p:sp>
        <p:nvSpPr>
          <p:cNvPr id="10" name="AutoShape 7"/>
          <p:cNvSpPr>
            <a:spLocks noChangeArrowheads="1"/>
          </p:cNvSpPr>
          <p:nvPr/>
        </p:nvSpPr>
        <p:spPr bwMode="auto">
          <a:xfrm>
            <a:off x="2743200" y="3810000"/>
            <a:ext cx="457200" cy="609600"/>
          </a:xfrm>
          <a:prstGeom prst="rightArrow">
            <a:avLst>
              <a:gd name="adj1" fmla="val 50000"/>
              <a:gd name="adj2" fmla="val 2500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10"/>
          <p:cNvPicPr>
            <a:picLocks noChangeAspect="1"/>
          </p:cNvPicPr>
          <p:nvPr/>
        </p:nvPicPr>
        <p:blipFill>
          <a:blip r:embed="rId1"/>
          <a:stretch>
            <a:fillRect/>
          </a:stretch>
        </p:blipFill>
        <p:spPr>
          <a:xfrm>
            <a:off x="3324545" y="2590800"/>
            <a:ext cx="5400675" cy="3790950"/>
          </a:xfrm>
          <a:prstGeom prst="rect">
            <a:avLst/>
          </a:prstGeom>
        </p:spPr>
      </p:pic>
    </p:spTree>
    <p:custDataLst>
      <p:tags r:id="rId2"/>
    </p:custData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a:t>Shell</a:t>
            </a:r>
            <a:r>
              <a:rPr lang="zh-CN" altLang="en-US"/>
              <a:t>常用命令</a:t>
            </a:r>
            <a:endParaRPr lang="zh-CN" altLang="en-US"/>
          </a:p>
        </p:txBody>
      </p:sp>
      <p:sp>
        <p:nvSpPr>
          <p:cNvPr id="562179" name="Rectangle 3"/>
          <p:cNvSpPr>
            <a:spLocks noGrp="1" noChangeArrowheads="1"/>
          </p:cNvSpPr>
          <p:nvPr>
            <p:ph type="body" idx="1"/>
          </p:nvPr>
        </p:nvSpPr>
        <p:spPr/>
        <p:txBody>
          <a:bodyPr/>
          <a:lstStyle/>
          <a:p>
            <a:r>
              <a:rPr lang="zh-CN" altLang="en-US"/>
              <a:t>（</a:t>
            </a:r>
            <a:r>
              <a:rPr lang="en-US" altLang="zh-CN"/>
              <a:t>1</a:t>
            </a:r>
            <a:r>
              <a:rPr lang="zh-CN" altLang="en-US"/>
              <a:t>）目录操作命令</a:t>
            </a:r>
            <a:endParaRPr lang="zh-CN" altLang="en-US"/>
          </a:p>
          <a:p>
            <a:pPr lvl="1"/>
            <a:r>
              <a:rPr lang="zh-CN" altLang="en-US"/>
              <a:t>目录操作命令是指能够对目录进行查看、创建、删除，以及显示当前工作目录和改变当前目录等操作。</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562179" name="Rectangle 3"/>
          <p:cNvSpPr>
            <a:spLocks noGrp="1" noChangeArrowheads="1"/>
          </p:cNvSpPr>
          <p:nvPr>
            <p:ph type="body" idx="1"/>
          </p:nvPr>
        </p:nvSpPr>
        <p:spPr/>
        <p:txBody>
          <a:bodyPr/>
          <a:lstStyle/>
          <a:p>
            <a:pPr>
              <a:lnSpc>
                <a:spcPct val="140000"/>
              </a:lnSpc>
              <a:spcBef>
                <a:spcPct val="30000"/>
              </a:spcBef>
              <a:buFontTx/>
              <a:buChar char="•"/>
            </a:pPr>
            <a:r>
              <a:rPr lang="zh-CN" altLang="en-US" dirty="0"/>
              <a:t>（</a:t>
            </a:r>
            <a:r>
              <a:rPr lang="en-US" altLang="zh-CN" dirty="0"/>
              <a:t>1</a:t>
            </a:r>
            <a:r>
              <a:rPr lang="zh-CN" altLang="en-US" dirty="0" smtClean="0"/>
              <a:t>）</a:t>
            </a:r>
            <a:r>
              <a:rPr lang="en-US" altLang="zh-CN" dirty="0"/>
              <a:t>Linux</a:t>
            </a:r>
            <a:r>
              <a:rPr lang="zh-CN" altLang="en-US" dirty="0"/>
              <a:t>文件系统中</a:t>
            </a:r>
            <a:r>
              <a:rPr lang="zh-CN" altLang="en-US" dirty="0" smtClean="0"/>
              <a:t>，根目录</a:t>
            </a:r>
            <a:r>
              <a:rPr lang="zh-CN" altLang="en-US" dirty="0"/>
              <a:t>下有</a:t>
            </a:r>
            <a:r>
              <a:rPr lang="en-US" altLang="zh-CN" dirty="0"/>
              <a:t>/</a:t>
            </a:r>
            <a:r>
              <a:rPr lang="en-US" altLang="zh-CN" dirty="0" err="1"/>
              <a:t>etc</a:t>
            </a:r>
            <a:r>
              <a:rPr lang="zh-CN" altLang="en-US" dirty="0"/>
              <a:t>、</a:t>
            </a:r>
            <a:r>
              <a:rPr lang="en-US" altLang="zh-CN" dirty="0"/>
              <a:t>/</a:t>
            </a:r>
            <a:r>
              <a:rPr lang="en-US" altLang="zh-CN" dirty="0" err="1"/>
              <a:t>dev</a:t>
            </a:r>
            <a:r>
              <a:rPr lang="zh-CN" altLang="en-US" dirty="0"/>
              <a:t>、</a:t>
            </a:r>
            <a:r>
              <a:rPr lang="en-US" altLang="zh-CN" dirty="0"/>
              <a:t>/boot</a:t>
            </a:r>
            <a:r>
              <a:rPr lang="zh-CN" altLang="en-US" dirty="0"/>
              <a:t>、</a:t>
            </a:r>
            <a:r>
              <a:rPr lang="en-US" altLang="zh-CN" dirty="0"/>
              <a:t>/home</a:t>
            </a:r>
            <a:r>
              <a:rPr lang="zh-CN" altLang="en-US" dirty="0"/>
              <a:t>、</a:t>
            </a:r>
            <a:r>
              <a:rPr lang="en-US" altLang="zh-CN" dirty="0"/>
              <a:t>/lib</a:t>
            </a:r>
            <a:r>
              <a:rPr lang="zh-CN" altLang="en-US" dirty="0"/>
              <a:t>、</a:t>
            </a:r>
            <a:r>
              <a:rPr lang="en-US" altLang="zh-CN" dirty="0"/>
              <a:t>/</a:t>
            </a:r>
            <a:r>
              <a:rPr lang="en-US" altLang="zh-CN" dirty="0" err="1"/>
              <a:t>lost+found</a:t>
            </a:r>
            <a:r>
              <a:rPr lang="zh-CN" altLang="en-US" dirty="0"/>
              <a:t>、</a:t>
            </a:r>
            <a:r>
              <a:rPr lang="en-US" altLang="zh-CN" dirty="0"/>
              <a:t>/</a:t>
            </a:r>
            <a:r>
              <a:rPr lang="en-US" altLang="zh-CN" dirty="0" err="1"/>
              <a:t>mnt</a:t>
            </a:r>
            <a:r>
              <a:rPr lang="zh-CN" altLang="en-US" dirty="0"/>
              <a:t>、</a:t>
            </a:r>
            <a:r>
              <a:rPr lang="en-US" altLang="zh-CN" dirty="0"/>
              <a:t>/opt</a:t>
            </a:r>
            <a:r>
              <a:rPr lang="zh-CN" altLang="en-US" dirty="0"/>
              <a:t>、</a:t>
            </a:r>
            <a:r>
              <a:rPr lang="en-US" altLang="zh-CN" dirty="0"/>
              <a:t>/</a:t>
            </a:r>
            <a:r>
              <a:rPr lang="en-US" altLang="zh-CN" dirty="0" err="1"/>
              <a:t>proc</a:t>
            </a:r>
            <a:r>
              <a:rPr lang="zh-CN" altLang="en-US" dirty="0"/>
              <a:t>、</a:t>
            </a:r>
            <a:r>
              <a:rPr lang="en-US" altLang="zh-CN" dirty="0"/>
              <a:t>/root</a:t>
            </a:r>
            <a:r>
              <a:rPr lang="zh-CN" altLang="en-US" dirty="0"/>
              <a:t>、</a:t>
            </a:r>
            <a:r>
              <a:rPr lang="en-US" altLang="zh-CN" dirty="0"/>
              <a:t>/bin</a:t>
            </a:r>
            <a:r>
              <a:rPr lang="zh-CN" altLang="en-US" dirty="0"/>
              <a:t>、</a:t>
            </a:r>
            <a:r>
              <a:rPr lang="en-US" altLang="zh-CN" dirty="0"/>
              <a:t>/</a:t>
            </a:r>
            <a:r>
              <a:rPr lang="en-US" altLang="zh-CN" dirty="0" err="1"/>
              <a:t>sbin</a:t>
            </a:r>
            <a:r>
              <a:rPr lang="zh-CN" altLang="en-US" dirty="0"/>
              <a:t>、</a:t>
            </a:r>
            <a:r>
              <a:rPr lang="en-US" altLang="zh-CN" dirty="0"/>
              <a:t>/</a:t>
            </a:r>
            <a:r>
              <a:rPr lang="en-US" altLang="zh-CN" dirty="0" err="1"/>
              <a:t>tmp</a:t>
            </a:r>
            <a:r>
              <a:rPr lang="zh-CN" altLang="en-US" dirty="0"/>
              <a:t>、</a:t>
            </a:r>
            <a:r>
              <a:rPr lang="en-US" altLang="zh-CN" dirty="0"/>
              <a:t>/</a:t>
            </a:r>
            <a:r>
              <a:rPr lang="en-US" altLang="zh-CN" dirty="0" err="1"/>
              <a:t>var</a:t>
            </a:r>
            <a:r>
              <a:rPr lang="zh-CN" altLang="en-US" dirty="0"/>
              <a:t>、</a:t>
            </a:r>
            <a:r>
              <a:rPr lang="en-US" altLang="zh-CN" dirty="0"/>
              <a:t>/</a:t>
            </a:r>
            <a:r>
              <a:rPr lang="en-US" altLang="zh-CN" dirty="0" err="1"/>
              <a:t>usr</a:t>
            </a:r>
            <a:r>
              <a:rPr lang="zh-CN" altLang="en-US" dirty="0"/>
              <a:t>等重要目录。</a:t>
            </a:r>
            <a:endParaRPr lang="zh-CN" alt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10" name="Rectangle 4"/>
          <p:cNvSpPr>
            <a:spLocks noChangeArrowheads="1"/>
          </p:cNvSpPr>
          <p:nvPr/>
        </p:nvSpPr>
        <p:spPr bwMode="auto">
          <a:xfrm>
            <a:off x="441328" y="12192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5"/>
          <p:cNvSpPr>
            <a:spLocks noChangeArrowheads="1"/>
          </p:cNvSpPr>
          <p:nvPr/>
        </p:nvSpPr>
        <p:spPr bwMode="auto">
          <a:xfrm>
            <a:off x="-23019" y="2470296"/>
            <a:ext cx="928694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1. /</a:t>
            </a:r>
            <a:r>
              <a:rPr lang="en-US" altLang="zh-CN" sz="2000" b="0" dirty="0" err="1">
                <a:solidFill>
                  <a:srgbClr val="FF0000"/>
                </a:solidFill>
              </a:rPr>
              <a:t>etc</a:t>
            </a:r>
            <a:endParaRPr lang="en-US" altLang="zh-CN" sz="2000" b="0" dirty="0">
              <a:solidFill>
                <a:srgbClr val="FF0000"/>
              </a:solidFill>
            </a:endParaRPr>
          </a:p>
          <a:p>
            <a:pPr marL="342900" indent="-342900" algn="l">
              <a:lnSpc>
                <a:spcPct val="100000"/>
              </a:lnSpc>
              <a:tabLst>
                <a:tab pos="457200" algn="l"/>
              </a:tabLst>
            </a:pPr>
            <a:r>
              <a:rPr lang="zh-CN" altLang="en-US" sz="2000" b="0" dirty="0">
                <a:solidFill>
                  <a:schemeClr val="tx1"/>
                </a:solidFill>
              </a:rPr>
              <a:t>   存放着许多系统所需的重要配置与管理文件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2. /</a:t>
            </a:r>
            <a:r>
              <a:rPr lang="en-US" altLang="zh-CN" sz="2000" b="0" dirty="0" err="1">
                <a:solidFill>
                  <a:srgbClr val="FF0000"/>
                </a:solidFill>
              </a:rPr>
              <a:t>dev</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a:t>
            </a:r>
            <a:r>
              <a:rPr lang="en-US" altLang="zh-CN" sz="2000" b="0" dirty="0">
                <a:solidFill>
                  <a:schemeClr val="tx1"/>
                </a:solidFill>
              </a:rPr>
              <a:t>device file</a:t>
            </a:r>
            <a:r>
              <a:rPr lang="zh-CN" altLang="en-US" sz="2000" b="0" dirty="0">
                <a:solidFill>
                  <a:schemeClr val="tx1"/>
                </a:solidFill>
              </a:rPr>
              <a:t>（装置文件），使用者可以经由核心用来存取系统中的硬设备，当使用装置文件时内核会辨识出输入输出请求，并传递到相对应装置的驱动程序以便完成特定的动作；</a:t>
            </a:r>
            <a:r>
              <a:rPr lang="zh-CN" altLang="en-US" sz="2000" dirty="0"/>
              <a:t> </a:t>
            </a:r>
            <a:endParaRPr lang="en-US" altLang="zh-CN" sz="2000" dirty="0"/>
          </a:p>
        </p:txBody>
      </p:sp>
      <p:sp>
        <p:nvSpPr>
          <p:cNvPr id="12" name="Rectangle 6"/>
          <p:cNvSpPr>
            <a:spLocks noChangeArrowheads="1"/>
          </p:cNvSpPr>
          <p:nvPr/>
        </p:nvSpPr>
        <p:spPr bwMode="auto">
          <a:xfrm>
            <a:off x="12700" y="4409288"/>
            <a:ext cx="9215502"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3. /boot</a:t>
            </a:r>
            <a:endParaRPr lang="en-US" altLang="zh-CN" sz="2000" b="0" dirty="0">
              <a:solidFill>
                <a:srgbClr val="FF0000"/>
              </a:solidFill>
            </a:endParaRPr>
          </a:p>
          <a:p>
            <a:pPr marL="342900" indent="-342900" algn="l">
              <a:lnSpc>
                <a:spcPct val="100000"/>
              </a:lnSpc>
              <a:tabLst>
                <a:tab pos="457200" algn="l"/>
              </a:tabLst>
            </a:pPr>
            <a:r>
              <a:rPr lang="zh-CN" altLang="en-US" sz="2000" b="0" dirty="0">
                <a:solidFill>
                  <a:schemeClr val="tx1"/>
                </a:solidFill>
              </a:rPr>
              <a:t>  存放与系统激活的相关文件 </a:t>
            </a:r>
            <a:r>
              <a:rPr lang="en-US" altLang="zh-CN" sz="2000" b="0" dirty="0">
                <a:solidFill>
                  <a:schemeClr val="tx1"/>
                </a:solidFill>
              </a:rPr>
              <a:t>,</a:t>
            </a:r>
            <a:r>
              <a:rPr lang="zh-CN" altLang="en-US" sz="2000" b="0" dirty="0">
                <a:solidFill>
                  <a:schemeClr val="tx1"/>
                </a:solidFill>
              </a:rPr>
              <a:t>不可任意删除</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4. /home</a:t>
            </a:r>
            <a:endParaRPr lang="en-US" altLang="zh-CN" sz="2000" b="0" dirty="0">
              <a:solidFill>
                <a:srgbClr val="FF0000"/>
              </a:solidFill>
            </a:endParaRPr>
          </a:p>
          <a:p>
            <a:pPr marL="342900" indent="-342900" algn="l">
              <a:lnSpc>
                <a:spcPct val="100000"/>
              </a:lnSpc>
              <a:tabLst>
                <a:tab pos="457200" algn="l"/>
              </a:tabLst>
            </a:pPr>
            <a:r>
              <a:rPr lang="zh-CN" altLang="en-US" sz="2000" b="0" dirty="0">
                <a:solidFill>
                  <a:schemeClr val="tx1"/>
                </a:solidFill>
              </a:rPr>
              <a:t>   登录用户的主目录（</a:t>
            </a:r>
            <a:r>
              <a:rPr lang="en-US" altLang="zh-CN" sz="2000" b="0" dirty="0">
                <a:solidFill>
                  <a:schemeClr val="tx1"/>
                </a:solidFill>
              </a:rPr>
              <a:t>$HOME</a:t>
            </a:r>
            <a:r>
              <a:rPr lang="zh-CN" altLang="en-US" sz="2000" b="0" dirty="0">
                <a:solidFill>
                  <a:schemeClr val="tx1"/>
                </a:solidFill>
              </a:rPr>
              <a:t>）放在此目录下，以用户的名称作为</a:t>
            </a:r>
            <a:r>
              <a:rPr lang="en-US" altLang="zh-CN" sz="2000" b="0" dirty="0">
                <a:solidFill>
                  <a:schemeClr val="tx1"/>
                </a:solidFill>
              </a:rPr>
              <a:t>/home</a:t>
            </a:r>
            <a:r>
              <a:rPr lang="zh-CN" altLang="en-US" sz="2000" b="0" dirty="0">
                <a:solidFill>
                  <a:schemeClr val="tx1"/>
                </a:solidFill>
              </a:rPr>
              <a:t>目录下各个子目录的名称。</a:t>
            </a:r>
            <a:endParaRPr lang="en-US" altLang="zh-CN" sz="20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6" name="Rectangle 4"/>
          <p:cNvSpPr>
            <a:spLocks noChangeArrowheads="1"/>
          </p:cNvSpPr>
          <p:nvPr/>
        </p:nvSpPr>
        <p:spPr bwMode="auto">
          <a:xfrm>
            <a:off x="760418" y="1346200"/>
            <a:ext cx="8092403"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7" name="Rectangle 4"/>
          <p:cNvSpPr>
            <a:spLocks noChangeArrowheads="1"/>
          </p:cNvSpPr>
          <p:nvPr/>
        </p:nvSpPr>
        <p:spPr bwMode="auto">
          <a:xfrm>
            <a:off x="-25400" y="2556808"/>
            <a:ext cx="894080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5. /lib</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存放许多系统激活时所需要的重要的共享函数库</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6. /</a:t>
            </a:r>
            <a:r>
              <a:rPr lang="en-US" altLang="zh-CN" sz="2000" b="0" dirty="0" err="1">
                <a:solidFill>
                  <a:srgbClr val="FF0000"/>
                </a:solidFill>
              </a:rPr>
              <a:t>usr</a:t>
            </a:r>
            <a:r>
              <a:rPr lang="en-US" altLang="zh-CN" sz="2000" b="0" dirty="0">
                <a:solidFill>
                  <a:srgbClr val="FF0000"/>
                </a:solidFill>
              </a:rPr>
              <a:t>/lib</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存放一些应用应用程序的共享函数库，例如</a:t>
            </a:r>
            <a:r>
              <a:rPr lang="en-US" altLang="zh-CN" sz="2000" b="0" dirty="0">
                <a:solidFill>
                  <a:schemeClr val="tx1"/>
                </a:solidFill>
              </a:rPr>
              <a:t>Netscape</a:t>
            </a:r>
            <a:r>
              <a:rPr lang="zh-CN" altLang="en-US" sz="2000" b="0" dirty="0">
                <a:solidFill>
                  <a:schemeClr val="tx1"/>
                </a:solidFill>
              </a:rPr>
              <a:t>、</a:t>
            </a:r>
            <a:r>
              <a:rPr lang="en-US" altLang="zh-CN" sz="2000" b="0" dirty="0">
                <a:solidFill>
                  <a:schemeClr val="tx1"/>
                </a:solidFill>
              </a:rPr>
              <a:t>X server</a:t>
            </a:r>
            <a:r>
              <a:rPr lang="zh-CN" altLang="en-US" sz="2000" b="0" dirty="0">
                <a:solidFill>
                  <a:schemeClr val="tx1"/>
                </a:solidFill>
              </a:rPr>
              <a:t>等。最重要的函数库为</a:t>
            </a:r>
            <a:r>
              <a:rPr lang="en-US" altLang="zh-CN" sz="2000" b="0" dirty="0" err="1">
                <a:solidFill>
                  <a:schemeClr val="tx1"/>
                </a:solidFill>
              </a:rPr>
              <a:t>libc</a:t>
            </a:r>
            <a:r>
              <a:rPr lang="zh-CN" altLang="en-US" sz="2000" b="0" dirty="0">
                <a:solidFill>
                  <a:schemeClr val="tx1"/>
                </a:solidFill>
              </a:rPr>
              <a:t>或</a:t>
            </a:r>
            <a:r>
              <a:rPr lang="en-US" altLang="zh-CN" sz="2000" b="0" dirty="0" err="1">
                <a:solidFill>
                  <a:schemeClr val="tx1"/>
                </a:solidFill>
              </a:rPr>
              <a:t>glibc</a:t>
            </a:r>
            <a:r>
              <a:rPr lang="zh-CN" altLang="en-US" sz="2000" b="0" dirty="0">
                <a:solidFill>
                  <a:schemeClr val="tx1"/>
                </a:solidFill>
              </a:rPr>
              <a:t>（</a:t>
            </a:r>
            <a:r>
              <a:rPr lang="en-US" altLang="zh-CN" sz="2000" b="0" dirty="0" err="1">
                <a:solidFill>
                  <a:schemeClr val="tx1"/>
                </a:solidFill>
              </a:rPr>
              <a:t>glibc</a:t>
            </a:r>
            <a:r>
              <a:rPr lang="en-US" altLang="zh-CN" sz="2000" b="0" dirty="0">
                <a:solidFill>
                  <a:schemeClr val="tx1"/>
                </a:solidFill>
              </a:rPr>
              <a:t> 2.x</a:t>
            </a:r>
            <a:r>
              <a:rPr lang="zh-CN" altLang="en-US" sz="2000" b="0" dirty="0">
                <a:solidFill>
                  <a:schemeClr val="tx1"/>
                </a:solidFill>
              </a:rPr>
              <a:t>便是</a:t>
            </a:r>
            <a:r>
              <a:rPr lang="en-US" altLang="zh-CN" sz="2000" b="0" dirty="0" err="1">
                <a:solidFill>
                  <a:schemeClr val="tx1"/>
                </a:solidFill>
              </a:rPr>
              <a:t>libc</a:t>
            </a:r>
            <a:r>
              <a:rPr lang="en-US" altLang="zh-CN" sz="2000" b="0" dirty="0">
                <a:solidFill>
                  <a:schemeClr val="tx1"/>
                </a:solidFill>
              </a:rPr>
              <a:t> 6.x</a:t>
            </a:r>
            <a:r>
              <a:rPr lang="zh-CN" altLang="en-US" sz="2000" b="0" dirty="0">
                <a:solidFill>
                  <a:schemeClr val="tx1"/>
                </a:solidFill>
              </a:rPr>
              <a:t>版本，标准</a:t>
            </a:r>
            <a:r>
              <a:rPr lang="en-US" altLang="zh-CN" sz="2000" b="0" dirty="0">
                <a:solidFill>
                  <a:schemeClr val="tx1"/>
                </a:solidFill>
              </a:rPr>
              <a:t>C</a:t>
            </a:r>
            <a:r>
              <a:rPr lang="zh-CN" altLang="en-US" sz="2000" b="0" dirty="0">
                <a:solidFill>
                  <a:schemeClr val="tx1"/>
                </a:solidFill>
              </a:rPr>
              <a:t>语言函数库）及文件名为</a:t>
            </a:r>
            <a:r>
              <a:rPr lang="en-US" altLang="zh-CN" sz="2000" b="0" dirty="0" err="1">
                <a:solidFill>
                  <a:schemeClr val="tx1"/>
                </a:solidFill>
              </a:rPr>
              <a:t>library.a</a:t>
            </a:r>
            <a:r>
              <a:rPr lang="zh-CN" altLang="en-US" sz="2000" b="0" dirty="0">
                <a:solidFill>
                  <a:schemeClr val="tx1"/>
                </a:solidFill>
              </a:rPr>
              <a:t>的静态函数库</a:t>
            </a:r>
            <a:endParaRPr lang="en-US" altLang="zh-CN" sz="2000" b="0" dirty="0">
              <a:solidFill>
                <a:schemeClr val="tx1"/>
              </a:solidFill>
            </a:endParaRPr>
          </a:p>
        </p:txBody>
      </p:sp>
      <p:sp>
        <p:nvSpPr>
          <p:cNvPr id="8" name="Rectangle 7"/>
          <p:cNvSpPr>
            <a:spLocks noChangeArrowheads="1"/>
          </p:cNvSpPr>
          <p:nvPr/>
        </p:nvSpPr>
        <p:spPr bwMode="auto">
          <a:xfrm>
            <a:off x="0" y="5432627"/>
            <a:ext cx="7169993" cy="1015663"/>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8. /</a:t>
            </a:r>
            <a:r>
              <a:rPr lang="en-US" altLang="zh-CN" sz="2000" b="0" dirty="0" err="1">
                <a:solidFill>
                  <a:srgbClr val="FF0000"/>
                </a:solidFill>
              </a:rPr>
              <a:t>proc</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虚拟文件系统，它不占用硬盘空间，目录下文件均放置于内存中；</a:t>
            </a:r>
            <a:r>
              <a:rPr lang="en-US" altLang="zh-CN" sz="2000" b="0" dirty="0">
                <a:solidFill>
                  <a:schemeClr val="tx1"/>
                </a:solidFill>
              </a:rPr>
              <a:t>/</a:t>
            </a:r>
            <a:r>
              <a:rPr lang="en-US" altLang="zh-CN" sz="2000" b="0" dirty="0" err="1">
                <a:solidFill>
                  <a:schemeClr val="tx1"/>
                </a:solidFill>
              </a:rPr>
              <a:t>proc</a:t>
            </a:r>
            <a:r>
              <a:rPr lang="zh-CN" altLang="en-US" sz="2000" b="0" dirty="0">
                <a:solidFill>
                  <a:schemeClr val="tx1"/>
                </a:solidFill>
              </a:rPr>
              <a:t>记录系统进程，硬件状态、内存使用等信息。 </a:t>
            </a:r>
            <a:endParaRPr lang="en-US" altLang="zh-CN" sz="2000" b="0" dirty="0">
              <a:solidFill>
                <a:schemeClr val="tx1"/>
              </a:solidFill>
            </a:endParaRPr>
          </a:p>
        </p:txBody>
      </p:sp>
      <p:sp>
        <p:nvSpPr>
          <p:cNvPr id="9" name="Rectangle 6"/>
          <p:cNvSpPr>
            <a:spLocks noChangeArrowheads="1"/>
          </p:cNvSpPr>
          <p:nvPr/>
        </p:nvSpPr>
        <p:spPr bwMode="auto">
          <a:xfrm>
            <a:off x="0" y="4441118"/>
            <a:ext cx="7038021" cy="1015663"/>
          </a:xfrm>
          <a:prstGeom prst="rect">
            <a:avLst/>
          </a:prstGeom>
          <a:noFill/>
          <a:ln w="9525" algn="ctr">
            <a:noFill/>
            <a:miter lim="800000"/>
          </a:ln>
        </p:spPr>
        <p:txBody>
          <a:bodyPr wrap="square" anchor="ctr">
            <a:spAutoFit/>
          </a:bodyPr>
          <a:lstStyle/>
          <a:p>
            <a:pPr marL="342900" indent="-342900" algn="l">
              <a:tabLst>
                <a:tab pos="457200" algn="l"/>
              </a:tabLst>
            </a:pPr>
            <a:r>
              <a:rPr lang="en-US" altLang="zh-CN" sz="2000" dirty="0">
                <a:solidFill>
                  <a:srgbClr val="FF0000"/>
                </a:solidFill>
              </a:rPr>
              <a:t>7. /</a:t>
            </a:r>
            <a:r>
              <a:rPr lang="en-US" altLang="zh-CN" sz="2000" dirty="0" err="1">
                <a:solidFill>
                  <a:srgbClr val="FF0000"/>
                </a:solidFill>
              </a:rPr>
              <a:t>mnt</a:t>
            </a:r>
            <a:endParaRPr lang="en-US" altLang="zh-CN" sz="2000" dirty="0">
              <a:solidFill>
                <a:srgbClr val="FF0000"/>
              </a:solidFill>
            </a:endParaRPr>
          </a:p>
          <a:p>
            <a:pPr marL="342900" indent="-342900" algn="l">
              <a:lnSpc>
                <a:spcPct val="100000"/>
              </a:lnSpc>
              <a:tabLst>
                <a:tab pos="457200" algn="l"/>
              </a:tabLst>
            </a:pPr>
            <a:r>
              <a:rPr lang="zh-CN" altLang="en-US" sz="2000" b="0" dirty="0" smtClean="0">
                <a:solidFill>
                  <a:schemeClr val="tx1"/>
                </a:solidFill>
              </a:rPr>
              <a:t>系统</a:t>
            </a:r>
            <a:r>
              <a:rPr lang="zh-CN" altLang="en-US" sz="2000" b="0" dirty="0">
                <a:solidFill>
                  <a:schemeClr val="tx1"/>
                </a:solidFill>
              </a:rPr>
              <a:t>默认的挂载点（</a:t>
            </a:r>
            <a:r>
              <a:rPr lang="en-US" altLang="zh-CN" sz="2000" b="0" dirty="0">
                <a:solidFill>
                  <a:schemeClr val="tx1"/>
                </a:solidFill>
              </a:rPr>
              <a:t>mount point</a:t>
            </a:r>
            <a:r>
              <a:rPr lang="zh-CN" altLang="en-US" sz="2000" b="0" dirty="0">
                <a:solidFill>
                  <a:schemeClr val="tx1"/>
                </a:solidFill>
              </a:rPr>
              <a:t>），默认有</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a:t>
            </a:r>
            <a:r>
              <a:rPr lang="en-US" altLang="zh-CN" sz="2000" b="0" dirty="0" err="1">
                <a:solidFill>
                  <a:schemeClr val="tx1"/>
                </a:solidFill>
              </a:rPr>
              <a:t>cdrom</a:t>
            </a:r>
            <a:r>
              <a:rPr lang="zh-CN" altLang="en-US" sz="2000" b="0" dirty="0">
                <a:solidFill>
                  <a:schemeClr val="tx1"/>
                </a:solidFill>
              </a:rPr>
              <a:t>和</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/floppy</a:t>
            </a:r>
            <a:endParaRPr lang="en-US" altLang="zh-CN" sz="2000" b="0" dirty="0">
              <a:solidFill>
                <a:schemeClr val="tx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10" name="Rectangle 4"/>
          <p:cNvSpPr>
            <a:spLocks noChangeArrowheads="1"/>
          </p:cNvSpPr>
          <p:nvPr/>
        </p:nvSpPr>
        <p:spPr bwMode="auto">
          <a:xfrm>
            <a:off x="390528" y="13716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4"/>
          <p:cNvSpPr>
            <a:spLocks noChangeArrowheads="1"/>
          </p:cNvSpPr>
          <p:nvPr/>
        </p:nvSpPr>
        <p:spPr bwMode="auto">
          <a:xfrm>
            <a:off x="-38100" y="2418548"/>
            <a:ext cx="7848600"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smtClean="0">
                <a:solidFill>
                  <a:srgbClr val="FF0000"/>
                </a:solidFill>
              </a:rPr>
              <a:t> </a:t>
            </a:r>
            <a:r>
              <a:rPr lang="en-US" altLang="zh-CN" sz="2000" b="0" dirty="0">
                <a:solidFill>
                  <a:srgbClr val="FF0000"/>
                </a:solidFill>
              </a:rPr>
              <a:t>9. /root</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系统管理用户</a:t>
            </a:r>
            <a:r>
              <a:rPr lang="en-US" altLang="zh-CN" sz="2000" b="0" dirty="0">
                <a:solidFill>
                  <a:schemeClr val="tx1"/>
                </a:solidFill>
              </a:rPr>
              <a:t>root</a:t>
            </a:r>
            <a:r>
              <a:rPr lang="zh-CN" altLang="en-US" sz="2000" b="0" dirty="0">
                <a:solidFill>
                  <a:schemeClr val="tx1"/>
                </a:solidFill>
              </a:rPr>
              <a:t>的主目录</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10. /bin</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存放一些系统启动时所需要的普通程序和系统程序及一些经常被其它程序调用的程序</a:t>
            </a:r>
            <a:endParaRPr lang="zh-CN" altLang="en-US" sz="2000" b="0" dirty="0">
              <a:solidFill>
                <a:schemeClr val="tx1"/>
              </a:solidFill>
            </a:endParaRPr>
          </a:p>
        </p:txBody>
      </p:sp>
      <p:sp>
        <p:nvSpPr>
          <p:cNvPr id="12" name="Rectangle 5"/>
          <p:cNvSpPr>
            <a:spLocks noChangeArrowheads="1"/>
          </p:cNvSpPr>
          <p:nvPr/>
        </p:nvSpPr>
        <p:spPr bwMode="auto">
          <a:xfrm>
            <a:off x="-38100" y="4114800"/>
            <a:ext cx="7848600" cy="1938992"/>
          </a:xfrm>
          <a:prstGeom prst="rect">
            <a:avLst/>
          </a:prstGeom>
          <a:noFill/>
          <a:ln w="9525" algn="ctr">
            <a:noFill/>
            <a:miter lim="800000"/>
          </a:ln>
        </p:spPr>
        <p:txBody>
          <a:bodyPr anchor="ctr">
            <a:spAutoFit/>
          </a:bodyPr>
          <a:lstStyle/>
          <a:p>
            <a:pPr marL="342900" indent="-342900" algn="l">
              <a:lnSpc>
                <a:spcPct val="100000"/>
              </a:lnSpc>
              <a:tabLst>
                <a:tab pos="457200" algn="l"/>
              </a:tabLst>
            </a:pPr>
            <a:r>
              <a:rPr lang="en-US" altLang="zh-CN" sz="2000" b="0" dirty="0">
                <a:solidFill>
                  <a:srgbClr val="FF0000"/>
                </a:solidFill>
              </a:rPr>
              <a:t>11. /</a:t>
            </a:r>
            <a:r>
              <a:rPr lang="en-US" altLang="zh-CN" sz="2000" b="0" dirty="0" err="1">
                <a:solidFill>
                  <a:srgbClr val="FF0000"/>
                </a:solidFill>
              </a:rPr>
              <a:t>tmp</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存放系统启动时产生的临时文件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12. /</a:t>
            </a:r>
            <a:r>
              <a:rPr lang="en-US" altLang="zh-CN" sz="2000" b="0" dirty="0" err="1">
                <a:solidFill>
                  <a:srgbClr val="FF0000"/>
                </a:solidFill>
              </a:rPr>
              <a:t>var</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zh-CN" sz="2000" b="0" dirty="0">
                <a:solidFill>
                  <a:schemeClr val="tx1"/>
                </a:solidFill>
              </a:rPr>
              <a:t>本目录存放被系统修改过的数据。在这个目录下的重要目录</a:t>
            </a:r>
            <a:r>
              <a:rPr lang="zh-CN" altLang="en-US" sz="2000" b="0" dirty="0">
                <a:solidFill>
                  <a:schemeClr val="tx1"/>
                </a:solidFill>
              </a:rPr>
              <a:t>有 </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/log</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/spool</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/run</a:t>
            </a:r>
            <a:r>
              <a:rPr lang="zh-CN" altLang="en-US" sz="2000" b="0" dirty="0">
                <a:solidFill>
                  <a:schemeClr val="tx1"/>
                </a:solidFill>
              </a:rPr>
              <a:t>等，它们分别用于存放记录文件、新闻邮件、运行时信息。</a:t>
            </a:r>
            <a:endParaRPr lang="en-US" altLang="zh-CN" sz="2000" b="0" dirty="0">
              <a:solidFill>
                <a:schemeClr val="tx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zh-CN" altLang="en-US" b="1" dirty="0" smtClean="0"/>
              <a:t>操作系统概念</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205" y="1772285"/>
            <a:ext cx="8455660" cy="452628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sz="1800" kern="0" dirty="0" smtClean="0"/>
              <a:t>操作系统（</a:t>
            </a:r>
            <a:r>
              <a:rPr lang="en-US" altLang="zh-CN" sz="1800" kern="0" dirty="0" smtClean="0"/>
              <a:t>Operating System</a:t>
            </a:r>
            <a:r>
              <a:rPr lang="zh-CN" altLang="en-US" sz="1800" kern="0" dirty="0" smtClean="0"/>
              <a:t>，简称</a:t>
            </a:r>
            <a:r>
              <a:rPr lang="en-US" altLang="zh-CN" sz="1800" kern="0" dirty="0" smtClean="0"/>
              <a:t>OS</a:t>
            </a:r>
            <a:r>
              <a:rPr lang="zh-CN" altLang="en-US" sz="1800" kern="0" dirty="0" smtClean="0"/>
              <a:t>）是管理和控制计算机硬件与软件资源的计算机程序，是直接运行在“裸机”上的最基本的系统软件。</a:t>
            </a:r>
            <a:endParaRPr lang="zh-CN" altLang="en-US" sz="1800" kern="0" dirty="0" smtClean="0"/>
          </a:p>
        </p:txBody>
      </p:sp>
      <p:graphicFrame>
        <p:nvGraphicFramePr>
          <p:cNvPr id="2" name="对象 1"/>
          <p:cNvGraphicFramePr/>
          <p:nvPr/>
        </p:nvGraphicFramePr>
        <p:xfrm>
          <a:off x="990600" y="2667000"/>
          <a:ext cx="7320280" cy="4182745"/>
        </p:xfrm>
        <a:graphic>
          <a:graphicData uri="http://schemas.openxmlformats.org/presentationml/2006/ole">
            <mc:AlternateContent xmlns:mc="http://schemas.openxmlformats.org/markup-compatibility/2006">
              <mc:Choice xmlns:v="urn:schemas-microsoft-com:vml" Requires="v">
                <p:oleObj spid="_x0000_s3" name="" r:id="rId1" imgW="5074920" imgH="3497580" progId="Paint.Picture">
                  <p:embed/>
                </p:oleObj>
              </mc:Choice>
              <mc:Fallback>
                <p:oleObj name="" r:id="rId1" imgW="5074920" imgH="3497580" progId="Paint.Picture">
                  <p:embed/>
                  <p:pic>
                    <p:nvPicPr>
                      <p:cNvPr id="0" name="图片 2"/>
                      <p:cNvPicPr/>
                      <p:nvPr/>
                    </p:nvPicPr>
                    <p:blipFill>
                      <a:blip r:embed="rId2"/>
                      <a:stretch>
                        <a:fillRect/>
                      </a:stretch>
                    </p:blipFill>
                    <p:spPr>
                      <a:xfrm>
                        <a:off x="990600" y="2667000"/>
                        <a:ext cx="7320280" cy="4182745"/>
                      </a:xfrm>
                      <a:prstGeom prst="rect">
                        <a:avLst/>
                      </a:prstGeom>
                    </p:spPr>
                  </p:pic>
                </p:oleObj>
              </mc:Fallback>
            </mc:AlternateContent>
          </a:graphicData>
        </a:graphic>
      </p:graphicFrame>
    </p:spTree>
    <p:custDataLst>
      <p:tags r:id="rId3"/>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sz="4400"/>
              <a:t>常用目录操作命令：</a:t>
            </a:r>
            <a:endParaRPr lang="zh-CN" altLang="en-US" sz="4400"/>
          </a:p>
        </p:txBody>
      </p:sp>
      <p:graphicFrame>
        <p:nvGraphicFramePr>
          <p:cNvPr id="543788" name="Group 44"/>
          <p:cNvGraphicFramePr>
            <a:graphicFrameLocks noGrp="1"/>
          </p:cNvGraphicFramePr>
          <p:nvPr>
            <p:ph sz="half" idx="2"/>
          </p:nvPr>
        </p:nvGraphicFramePr>
        <p:xfrm>
          <a:off x="990600" y="1828800"/>
          <a:ext cx="7620000" cy="4027489"/>
        </p:xfrm>
        <a:graphic>
          <a:graphicData uri="http://schemas.openxmlformats.org/drawingml/2006/table">
            <a:tbl>
              <a:tblPr/>
              <a:tblGrid>
                <a:gridCol w="1868488"/>
                <a:gridCol w="5751512"/>
              </a:tblGrid>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pwd</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打印当前工作目录。</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改变当前所在目录 。</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查看目录下的内容。</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dir</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类似</a:t>
                      </a: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mkdir</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创建目录。</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rmdir</a:t>
                      </a:r>
                      <a:endPar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删除空目录。</a:t>
                      </a:r>
                      <a:endPar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4800"/>
              <a:t>pwd</a:t>
            </a:r>
            <a:r>
              <a:rPr lang="zh-CN" altLang="en-US" sz="4800"/>
              <a:t>命令</a:t>
            </a:r>
            <a:endParaRPr lang="zh-CN" altLang="en-US" sz="4800"/>
          </a:p>
        </p:txBody>
      </p:sp>
      <p:sp>
        <p:nvSpPr>
          <p:cNvPr id="545795" name="Rectangle 3"/>
          <p:cNvSpPr>
            <a:spLocks noGrp="1" noChangeArrowheads="1"/>
          </p:cNvSpPr>
          <p:nvPr>
            <p:ph type="body" idx="1"/>
          </p:nvPr>
        </p:nvSpPr>
        <p:spPr/>
        <p:txBody>
          <a:bodyPr/>
          <a:lstStyle/>
          <a:p>
            <a:r>
              <a:rPr lang="en-US" altLang="zh-CN" sz="2800">
                <a:latin typeface="Times New Roman" panose="02020603050405020304" pitchFamily="18" charset="0"/>
              </a:rPr>
              <a:t>pwd(print working directory):</a:t>
            </a:r>
            <a:r>
              <a:rPr lang="zh-CN" altLang="en-US" sz="2800">
                <a:latin typeface="Times New Roman" panose="02020603050405020304" pitchFamily="18" charset="0"/>
              </a:rPr>
              <a:t>打印工作目录。</a:t>
            </a:r>
            <a:endParaRPr lang="zh-CN" altLang="en-US" sz="2800">
              <a:latin typeface="Times New Roman" panose="02020603050405020304" pitchFamily="18" charset="0"/>
            </a:endParaRPr>
          </a:p>
          <a:p>
            <a:r>
              <a:rPr lang="en-US" altLang="zh-CN" sz="2800"/>
              <a:t>【</a:t>
            </a:r>
            <a:r>
              <a:rPr lang="zh-CN" altLang="en-US" sz="2800">
                <a:latin typeface="Times New Roman" panose="02020603050405020304" pitchFamily="18" charset="0"/>
              </a:rPr>
              <a:t>功能</a:t>
            </a:r>
            <a:r>
              <a:rPr lang="en-US" altLang="zh-CN" sz="2800"/>
              <a:t>】</a:t>
            </a:r>
            <a:r>
              <a:rPr lang="zh-CN" altLang="en-US" sz="2800">
                <a:latin typeface="Times New Roman" panose="02020603050405020304" pitchFamily="18" charset="0"/>
              </a:rPr>
              <a:t>显示当前工作目录的整个路径。</a:t>
            </a:r>
            <a:endParaRPr lang="zh-CN" altLang="en-US" sz="2800">
              <a:latin typeface="Times New Roman" panose="02020603050405020304" pitchFamily="18" charset="0"/>
            </a:endParaRPr>
          </a:p>
          <a:p>
            <a:r>
              <a:rPr lang="en-US" altLang="zh-CN" sz="2800"/>
              <a:t>【</a:t>
            </a:r>
            <a:r>
              <a:rPr lang="zh-CN" altLang="en-US" sz="2800">
                <a:latin typeface="Times New Roman" panose="02020603050405020304" pitchFamily="18" charset="0"/>
              </a:rPr>
              <a:t>用法</a:t>
            </a:r>
            <a:r>
              <a:rPr lang="en-US" altLang="zh-CN" sz="2800"/>
              <a:t>】</a:t>
            </a:r>
            <a:r>
              <a:rPr lang="zh-CN" altLang="en-US" sz="2800">
                <a:latin typeface="Times New Roman" panose="02020603050405020304" pitchFamily="18" charset="0"/>
              </a:rPr>
              <a:t>直接在</a:t>
            </a:r>
            <a:r>
              <a:rPr lang="en-US" altLang="zh-CN" sz="2800">
                <a:latin typeface="Times New Roman" panose="02020603050405020304" pitchFamily="18" charset="0"/>
              </a:rPr>
              <a:t>Shell</a:t>
            </a:r>
            <a:r>
              <a:rPr lang="zh-CN" altLang="en-US" sz="2800">
                <a:latin typeface="Times New Roman" panose="02020603050405020304" pitchFamily="18" charset="0"/>
              </a:rPr>
              <a:t>提示符</a:t>
            </a:r>
            <a:r>
              <a:rPr lang="en-US" altLang="zh-CN" sz="2800">
                <a:latin typeface="Times New Roman" panose="02020603050405020304" pitchFamily="18" charset="0"/>
              </a:rPr>
              <a:t>#</a:t>
            </a:r>
            <a:r>
              <a:rPr lang="zh-CN" altLang="en-US" sz="2800">
                <a:latin typeface="Times New Roman" panose="02020603050405020304" pitchFamily="18" charset="0"/>
              </a:rPr>
              <a:t>或</a:t>
            </a:r>
            <a:r>
              <a:rPr lang="en-US" altLang="zh-CN" sz="2800">
                <a:latin typeface="Times New Roman" panose="02020603050405020304" pitchFamily="18" charset="0"/>
              </a:rPr>
              <a:t>$</a:t>
            </a:r>
            <a:r>
              <a:rPr lang="zh-CN" altLang="en-US" sz="2800">
                <a:latin typeface="Times New Roman" panose="02020603050405020304" pitchFamily="18" charset="0"/>
              </a:rPr>
              <a:t>后输入命令</a:t>
            </a:r>
            <a:r>
              <a:rPr lang="en-US" altLang="zh-CN" sz="2800">
                <a:latin typeface="Times New Roman" panose="02020603050405020304" pitchFamily="18" charset="0"/>
              </a:rPr>
              <a:t>pwd</a:t>
            </a:r>
            <a:r>
              <a:rPr lang="zh-CN" altLang="en-US" sz="2800">
                <a:latin typeface="Times New Roman" panose="02020603050405020304" pitchFamily="18" charset="0"/>
              </a:rPr>
              <a:t>，然后按回车。</a:t>
            </a:r>
            <a:endParaRPr lang="zh-CN" altLang="en-US" sz="2800">
              <a:latin typeface="Times New Roman" panose="02020603050405020304" pitchFamily="18" charset="0"/>
            </a:endParaRPr>
          </a:p>
          <a:p>
            <a:r>
              <a:rPr lang="en-US" altLang="zh-CN" sz="2800">
                <a:latin typeface="Times New Roman" panose="02020603050405020304" pitchFamily="18" charset="0"/>
              </a:rPr>
              <a:t>【</a:t>
            </a:r>
            <a:r>
              <a:rPr lang="zh-CN" altLang="en-US" sz="2800">
                <a:latin typeface="Times New Roman" panose="02020603050405020304" pitchFamily="18" charset="0"/>
              </a:rPr>
              <a:t>例如</a:t>
            </a:r>
            <a:r>
              <a:rPr lang="en-US" altLang="zh-CN" sz="2800">
                <a:latin typeface="Times New Roman" panose="02020603050405020304" pitchFamily="18" charset="0"/>
              </a:rPr>
              <a:t>】</a:t>
            </a:r>
            <a:endParaRPr lang="en-US" altLang="zh-CN" sz="2800">
              <a:latin typeface="Times New Roman" panose="02020603050405020304" pitchFamily="18" charset="0"/>
            </a:endParaRPr>
          </a:p>
        </p:txBody>
      </p:sp>
      <p:pic>
        <p:nvPicPr>
          <p:cNvPr id="545796" name="Picture 4"/>
          <p:cNvPicPr>
            <a:picLocks noChangeAspect="1" noChangeArrowheads="1"/>
          </p:cNvPicPr>
          <p:nvPr/>
        </p:nvPicPr>
        <p:blipFill>
          <a:blip r:embed="rId1">
            <a:extLst>
              <a:ext uri="{28A0092B-C50C-407E-A947-70E740481C1C}">
                <a14:useLocalDpi xmlns:a14="http://schemas.microsoft.com/office/drawing/2010/main" val="0"/>
              </a:ext>
            </a:extLst>
          </a:blip>
          <a:srcRect l="43750" t="30696" r="18750" b="52669"/>
          <a:stretch>
            <a:fillRect/>
          </a:stretch>
        </p:blipFill>
        <p:spPr bwMode="auto">
          <a:xfrm>
            <a:off x="1066800" y="3886200"/>
            <a:ext cx="7086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zh-CN" sz="4800">
                <a:latin typeface="宋体" panose="02010600030101010101" pitchFamily="2" charset="-122"/>
              </a:rPr>
              <a:t>pwd</a:t>
            </a:r>
            <a:r>
              <a:rPr lang="zh-CN" altLang="en-US" sz="4800">
                <a:latin typeface="宋体" panose="02010600030101010101" pitchFamily="2" charset="-122"/>
              </a:rPr>
              <a:t>命令（续）</a:t>
            </a:r>
            <a:endParaRPr lang="zh-CN" altLang="en-US" sz="4800">
              <a:latin typeface="宋体" panose="02010600030101010101" pitchFamily="2" charset="-122"/>
            </a:endParaRPr>
          </a:p>
        </p:txBody>
      </p:sp>
      <p:sp>
        <p:nvSpPr>
          <p:cNvPr id="546819" name="Rectangle 3"/>
          <p:cNvSpPr>
            <a:spLocks noGrp="1" noChangeArrowheads="1"/>
          </p:cNvSpPr>
          <p:nvPr>
            <p:ph type="body" idx="1"/>
          </p:nvPr>
        </p:nvSpPr>
        <p:spPr/>
        <p:txBody>
          <a:bodyPr/>
          <a:lstStyle/>
          <a:p>
            <a:r>
              <a:rPr lang="en-US" altLang="zh-CN"/>
              <a:t>【</a:t>
            </a:r>
            <a:r>
              <a:rPr lang="zh-CN" altLang="en-US"/>
              <a:t>注意</a:t>
            </a:r>
            <a:r>
              <a:rPr lang="en-US" altLang="zh-CN"/>
              <a:t>】“</a:t>
            </a:r>
            <a:r>
              <a:rPr lang="zh-CN" altLang="en-US">
                <a:solidFill>
                  <a:srgbClr val="FF00FF"/>
                </a:solidFill>
              </a:rPr>
              <a:t>当前目录名”</a:t>
            </a:r>
            <a:r>
              <a:rPr lang="zh-CN" altLang="en-US"/>
              <a:t>跟“</a:t>
            </a:r>
            <a:r>
              <a:rPr lang="zh-CN" altLang="en-US">
                <a:solidFill>
                  <a:srgbClr val="FF00FF"/>
                </a:solidFill>
              </a:rPr>
              <a:t>显示当前工作目录”</a:t>
            </a:r>
            <a:r>
              <a:rPr lang="zh-CN" altLang="en-US"/>
              <a:t>是不同的。前者只是显示目录名字，后者显示整个路径。</a:t>
            </a:r>
            <a:endParaRPr lang="zh-CN" altLang="en-US"/>
          </a:p>
        </p:txBody>
      </p:sp>
      <p:pic>
        <p:nvPicPr>
          <p:cNvPr id="546820" name="Picture 4"/>
          <p:cNvPicPr>
            <a:picLocks noChangeAspect="1" noChangeArrowheads="1"/>
          </p:cNvPicPr>
          <p:nvPr/>
        </p:nvPicPr>
        <p:blipFill>
          <a:blip r:embed="rId1">
            <a:extLst>
              <a:ext uri="{28A0092B-C50C-407E-A947-70E740481C1C}">
                <a14:useLocalDpi xmlns:a14="http://schemas.microsoft.com/office/drawing/2010/main" val="0"/>
              </a:ext>
            </a:extLst>
          </a:blip>
          <a:srcRect l="43750" t="30469" r="18750" b="48438"/>
          <a:stretch>
            <a:fillRect/>
          </a:stretch>
        </p:blipFill>
        <p:spPr bwMode="auto">
          <a:xfrm>
            <a:off x="1600200" y="3048000"/>
            <a:ext cx="6629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6821" name="Line 5"/>
          <p:cNvSpPr>
            <a:spLocks noChangeShapeType="1"/>
          </p:cNvSpPr>
          <p:nvPr/>
        </p:nvSpPr>
        <p:spPr bwMode="auto">
          <a:xfrm>
            <a:off x="3352800" y="50292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2" name="Line 6"/>
          <p:cNvSpPr>
            <a:spLocks noChangeShapeType="1"/>
          </p:cNvSpPr>
          <p:nvPr/>
        </p:nvSpPr>
        <p:spPr bwMode="auto">
          <a:xfrm>
            <a:off x="1676400" y="5334000"/>
            <a:ext cx="13716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sz="4800"/>
              <a:t>cd</a:t>
            </a:r>
            <a:r>
              <a:rPr lang="zh-CN" altLang="en-US" sz="4800"/>
              <a:t>命令</a:t>
            </a:r>
            <a:endParaRPr lang="zh-CN" altLang="en-US" sz="4800"/>
          </a:p>
        </p:txBody>
      </p:sp>
      <p:sp>
        <p:nvSpPr>
          <p:cNvPr id="547843" name="Rectangle 3"/>
          <p:cNvSpPr>
            <a:spLocks noGrp="1" noChangeArrowheads="1"/>
          </p:cNvSpPr>
          <p:nvPr>
            <p:ph type="body" idx="1"/>
          </p:nvPr>
        </p:nvSpPr>
        <p:spPr/>
        <p:txBody>
          <a:bodyPr/>
          <a:lstStyle/>
          <a:p>
            <a:pPr>
              <a:lnSpc>
                <a:spcPct val="90000"/>
              </a:lnSpc>
            </a:pPr>
            <a:r>
              <a:rPr lang="en-US" altLang="zh-CN" sz="2500"/>
              <a:t>【</a:t>
            </a:r>
            <a:r>
              <a:rPr lang="zh-CN" altLang="en-US" sz="2500"/>
              <a:t>功能</a:t>
            </a:r>
            <a:r>
              <a:rPr lang="en-US" altLang="zh-CN" sz="2500"/>
              <a:t>】</a:t>
            </a:r>
            <a:r>
              <a:rPr lang="zh-CN" altLang="en-US" sz="2500"/>
              <a:t>改变所在目录。</a:t>
            </a:r>
            <a:endParaRPr lang="zh-CN" altLang="en-US" sz="2500"/>
          </a:p>
          <a:p>
            <a:pPr>
              <a:lnSpc>
                <a:spcPct val="90000"/>
              </a:lnSpc>
            </a:pPr>
            <a:r>
              <a:rPr lang="en-US" altLang="zh-CN" sz="2500"/>
              <a:t>【</a:t>
            </a:r>
            <a:r>
              <a:rPr lang="zh-CN" altLang="en-US" sz="2500"/>
              <a:t>用法</a:t>
            </a:r>
            <a:r>
              <a:rPr lang="en-US" altLang="zh-CN" sz="2500"/>
              <a:t>】</a:t>
            </a:r>
            <a:r>
              <a:rPr lang="zh-CN" altLang="en-US" sz="2500"/>
              <a:t>可以直接写</a:t>
            </a:r>
            <a:r>
              <a:rPr lang="en-US" altLang="zh-CN" sz="2500"/>
              <a:t>cd</a:t>
            </a:r>
            <a:r>
              <a:rPr lang="zh-CN" altLang="en-US" sz="2500"/>
              <a:t>或</a:t>
            </a:r>
            <a:r>
              <a:rPr lang="en-US" altLang="zh-CN" sz="2500"/>
              <a:t>cd ~</a:t>
            </a:r>
            <a:r>
              <a:rPr lang="zh-CN" altLang="en-US" sz="2500"/>
              <a:t>，表示回到主目录，也可在后面加上要转移到的目的目录及其路径。</a:t>
            </a:r>
            <a:endParaRPr lang="zh-CN" altLang="en-US" sz="2500"/>
          </a:p>
          <a:p>
            <a:pPr>
              <a:lnSpc>
                <a:spcPct val="90000"/>
              </a:lnSpc>
            </a:pPr>
            <a:r>
              <a:rPr lang="zh-CN" altLang="zh-CN" sz="2500"/>
              <a:t>【</a:t>
            </a:r>
            <a:r>
              <a:rPr lang="zh-CN" altLang="en-US" sz="2500"/>
              <a:t>格式</a:t>
            </a:r>
            <a:r>
              <a:rPr lang="zh-CN" altLang="zh-CN" sz="2500"/>
              <a:t>】</a:t>
            </a:r>
            <a:r>
              <a:rPr lang="en-US" altLang="zh-CN" sz="2500"/>
              <a:t>cd</a:t>
            </a:r>
            <a:r>
              <a:rPr lang="zh-CN" altLang="en-US" sz="2500"/>
              <a:t>　</a:t>
            </a:r>
            <a:r>
              <a:rPr lang="en-US" altLang="zh-CN" sz="2500"/>
              <a:t>[</a:t>
            </a:r>
            <a:r>
              <a:rPr lang="zh-CN" altLang="en-US" sz="2500"/>
              <a:t>路径</a:t>
            </a:r>
            <a:r>
              <a:rPr lang="en-US" altLang="zh-CN" sz="2500"/>
              <a:t>/</a:t>
            </a:r>
            <a:r>
              <a:rPr lang="zh-CN" altLang="en-US" sz="2500"/>
              <a:t>目录名</a:t>
            </a:r>
            <a:r>
              <a:rPr lang="en-US" altLang="zh-CN" sz="2500"/>
              <a:t>]</a:t>
            </a:r>
            <a:endParaRPr lang="en-US" altLang="zh-CN" sz="2500"/>
          </a:p>
          <a:p>
            <a:pPr lvl="1">
              <a:lnSpc>
                <a:spcPct val="90000"/>
              </a:lnSpc>
            </a:pPr>
            <a:r>
              <a:rPr lang="zh-CN" altLang="en-US" sz="2100">
                <a:solidFill>
                  <a:srgbClr val="003399"/>
                </a:solidFill>
              </a:rPr>
              <a:t>绝对路径：从根目录开始写，以“</a:t>
            </a:r>
            <a:r>
              <a:rPr lang="en-US" altLang="zh-CN" sz="2100">
                <a:solidFill>
                  <a:srgbClr val="003399"/>
                </a:solidFill>
              </a:rPr>
              <a:t>/”</a:t>
            </a:r>
            <a:r>
              <a:rPr lang="zh-CN" altLang="en-US" sz="2100">
                <a:solidFill>
                  <a:srgbClr val="003399"/>
                </a:solidFill>
              </a:rPr>
              <a:t>打头。</a:t>
            </a:r>
            <a:endParaRPr lang="zh-CN" altLang="en-US" sz="2100">
              <a:solidFill>
                <a:srgbClr val="003399"/>
              </a:solidFill>
            </a:endParaRPr>
          </a:p>
          <a:p>
            <a:pPr lvl="1">
              <a:lnSpc>
                <a:spcPct val="90000"/>
              </a:lnSpc>
            </a:pPr>
            <a:r>
              <a:rPr lang="zh-CN" altLang="en-US" sz="2100">
                <a:solidFill>
                  <a:srgbClr val="003399"/>
                </a:solidFill>
              </a:rPr>
              <a:t>相对路径：当前目录的子级目录开始写。</a:t>
            </a:r>
            <a:endParaRPr lang="zh-CN" altLang="en-US" sz="2100">
              <a:solidFill>
                <a:srgbClr val="003399"/>
              </a:solidFill>
            </a:endParaRPr>
          </a:p>
          <a:p>
            <a:pPr>
              <a:lnSpc>
                <a:spcPct val="90000"/>
              </a:lnSpc>
            </a:pPr>
            <a:r>
              <a:rPr lang="en-US" altLang="zh-CN" sz="2500"/>
              <a:t>【</a:t>
            </a:r>
            <a:r>
              <a:rPr lang="zh-CN" altLang="en-US" sz="2500"/>
              <a:t>例如</a:t>
            </a:r>
            <a:r>
              <a:rPr lang="en-US" altLang="zh-CN" sz="2500"/>
              <a:t>】</a:t>
            </a:r>
            <a:endParaRPr lang="en-US" altLang="zh-CN" sz="2500"/>
          </a:p>
          <a:p>
            <a:pPr>
              <a:lnSpc>
                <a:spcPct val="90000"/>
              </a:lnSpc>
              <a:buClr>
                <a:schemeClr val="tx1"/>
              </a:buClr>
              <a:buFont typeface="Wingdings" panose="05000000000000000000" pitchFamily="2" charset="2"/>
              <a:buNone/>
            </a:pPr>
            <a:r>
              <a:rPr lang="en-US" altLang="zh-CN" sz="2500"/>
              <a:t>    cd  /root/123/456</a:t>
            </a:r>
            <a:endParaRPr lang="en-US" altLang="zh-CN" sz="2500"/>
          </a:p>
          <a:p>
            <a:pPr>
              <a:lnSpc>
                <a:spcPct val="90000"/>
              </a:lnSpc>
              <a:buClr>
                <a:schemeClr val="tx1"/>
              </a:buClr>
              <a:buFont typeface="Wingdings" panose="05000000000000000000" pitchFamily="2" charset="2"/>
              <a:buNone/>
            </a:pPr>
            <a:r>
              <a:rPr lang="en-US" altLang="zh-CN" sz="2500"/>
              <a:t>    cd  123/456</a:t>
            </a:r>
            <a:endParaRPr lang="en-US" altLang="zh-CN" sz="2500"/>
          </a:p>
          <a:p>
            <a:pPr>
              <a:lnSpc>
                <a:spcPct val="90000"/>
              </a:lnSpc>
              <a:buClr>
                <a:schemeClr val="tx1"/>
              </a:buClr>
              <a:buFont typeface="Wingdings" panose="05000000000000000000" pitchFamily="2" charset="2"/>
              <a:buNone/>
            </a:pPr>
            <a:r>
              <a:rPr lang="en-US" altLang="zh-CN" sz="2500"/>
              <a:t>    cd  ..</a:t>
            </a:r>
            <a:endParaRPr lang="en-US" altLang="zh-CN" sz="2500"/>
          </a:p>
          <a:p>
            <a:pPr>
              <a:lnSpc>
                <a:spcPct val="90000"/>
              </a:lnSpc>
              <a:buClr>
                <a:schemeClr val="tx1"/>
              </a:buClr>
              <a:buFont typeface="Wingdings" panose="05000000000000000000" pitchFamily="2" charset="2"/>
              <a:buNone/>
            </a:pPr>
            <a:r>
              <a:rPr lang="en-US" altLang="zh-CN" sz="2500"/>
              <a:t>    cd  /</a:t>
            </a:r>
            <a:endParaRPr lang="en-US" altLang="zh-CN" sz="2500"/>
          </a:p>
          <a:p>
            <a:pPr>
              <a:lnSpc>
                <a:spcPct val="90000"/>
              </a:lnSpc>
              <a:buClr>
                <a:schemeClr val="tx1"/>
              </a:buClr>
              <a:buFont typeface="Wingdings" panose="05000000000000000000" pitchFamily="2" charset="2"/>
              <a:buNone/>
            </a:pPr>
            <a:endParaRPr lang="en-US" altLang="zh-CN" sz="2500"/>
          </a:p>
          <a:p>
            <a:pPr>
              <a:lnSpc>
                <a:spcPct val="90000"/>
              </a:lnSpc>
            </a:pPr>
            <a:endParaRPr lang="en-US" altLang="zh-CN" sz="250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zh-CN" altLang="en-US"/>
              <a:t>示例：</a:t>
            </a:r>
            <a:r>
              <a:rPr lang="en-US" altLang="zh-CN"/>
              <a:t>cd</a:t>
            </a:r>
            <a:r>
              <a:rPr lang="zh-CN" altLang="en-US"/>
              <a:t>命令的使用。</a:t>
            </a:r>
            <a:endParaRPr lang="zh-CN" altLang="en-US"/>
          </a:p>
        </p:txBody>
      </p:sp>
      <p:sp>
        <p:nvSpPr>
          <p:cNvPr id="549891" name="Rectangle 3"/>
          <p:cNvSpPr>
            <a:spLocks noGrp="1" noChangeArrowheads="1"/>
          </p:cNvSpPr>
          <p:nvPr>
            <p:ph type="body" idx="1"/>
          </p:nvPr>
        </p:nvSpPr>
        <p:spPr/>
        <p:txBody>
          <a:bodyPr/>
          <a:lstStyle/>
          <a:p>
            <a:endParaRPr lang="zh-CN" altLang="zh-CN"/>
          </a:p>
        </p:txBody>
      </p:sp>
      <p:pic>
        <p:nvPicPr>
          <p:cNvPr id="549892" name="Picture 4"/>
          <p:cNvPicPr>
            <a:picLocks noChangeAspect="1" noChangeArrowheads="1"/>
          </p:cNvPicPr>
          <p:nvPr/>
        </p:nvPicPr>
        <p:blipFill>
          <a:blip r:embed="rId1">
            <a:extLst>
              <a:ext uri="{28A0092B-C50C-407E-A947-70E740481C1C}">
                <a14:useLocalDpi xmlns:a14="http://schemas.microsoft.com/office/drawing/2010/main" val="0"/>
              </a:ext>
            </a:extLst>
          </a:blip>
          <a:srcRect l="41251" t="31113" r="14999" b="30290"/>
          <a:stretch>
            <a:fillRect/>
          </a:stretch>
        </p:blipFill>
        <p:spPr bwMode="auto">
          <a:xfrm>
            <a:off x="1447800" y="1524000"/>
            <a:ext cx="6477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zh-CN" sz="4800"/>
              <a:t>ls</a:t>
            </a:r>
            <a:r>
              <a:rPr lang="zh-CN" altLang="en-US" sz="4800"/>
              <a:t>命令</a:t>
            </a:r>
            <a:endParaRPr lang="zh-CN" altLang="en-US" sz="4800"/>
          </a:p>
        </p:txBody>
      </p:sp>
      <p:sp>
        <p:nvSpPr>
          <p:cNvPr id="550915"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查看某个目录中的内容。</a:t>
            </a:r>
            <a:endParaRPr lang="zh-CN" altLang="en-US" sz="2900"/>
          </a:p>
          <a:p>
            <a:r>
              <a:rPr lang="en-US" altLang="zh-CN" sz="2900"/>
              <a:t>【</a:t>
            </a:r>
            <a:r>
              <a:rPr lang="zh-CN" altLang="en-US" sz="2900"/>
              <a:t>用法</a:t>
            </a:r>
            <a:r>
              <a:rPr lang="en-US" altLang="zh-CN" sz="2900"/>
              <a:t>】</a:t>
            </a:r>
            <a:r>
              <a:rPr lang="zh-CN" altLang="en-US" sz="2900"/>
              <a:t>直接写</a:t>
            </a:r>
            <a:r>
              <a:rPr lang="en-US" altLang="zh-CN" sz="2900"/>
              <a:t>ls</a:t>
            </a:r>
            <a:r>
              <a:rPr lang="zh-CN" altLang="en-US" sz="2900"/>
              <a:t>，或在后面加上选项。</a:t>
            </a:r>
            <a:endParaRPr lang="zh-CN" altLang="en-US" sz="2900"/>
          </a:p>
          <a:p>
            <a:r>
              <a:rPr lang="zh-CN" altLang="zh-CN" sz="2900"/>
              <a:t>【</a:t>
            </a:r>
            <a:r>
              <a:rPr lang="zh-CN" altLang="en-US" sz="2900"/>
              <a:t>格式</a:t>
            </a:r>
            <a:r>
              <a:rPr lang="zh-CN" altLang="zh-CN" sz="2900"/>
              <a:t>】</a:t>
            </a:r>
            <a:r>
              <a:rPr lang="en-US" altLang="zh-CN" sz="2900"/>
              <a:t>ls [</a:t>
            </a:r>
            <a:r>
              <a:rPr lang="zh-CN" altLang="en-US" sz="2900"/>
              <a:t>选项</a:t>
            </a:r>
            <a:r>
              <a:rPr lang="en-US" altLang="zh-CN" sz="2900"/>
              <a:t>] [</a:t>
            </a:r>
            <a:r>
              <a:rPr lang="zh-CN" altLang="en-US" sz="2900"/>
              <a:t>目录</a:t>
            </a:r>
            <a:r>
              <a:rPr lang="en-US" altLang="zh-CN" sz="2900"/>
              <a:t>]</a:t>
            </a:r>
            <a:endParaRPr lang="en-US" altLang="zh-CN" sz="2900"/>
          </a:p>
          <a:p>
            <a:r>
              <a:rPr lang="en-US" altLang="zh-CN" sz="2900"/>
              <a:t>【</a:t>
            </a:r>
            <a:r>
              <a:rPr lang="zh-CN" altLang="en-US" sz="2900"/>
              <a:t>例如</a:t>
            </a:r>
            <a:r>
              <a:rPr lang="en-US" altLang="zh-CN" sz="2900"/>
              <a:t>】</a:t>
            </a:r>
            <a:endParaRPr lang="en-US" altLang="zh-CN" sz="2900"/>
          </a:p>
          <a:p>
            <a:pPr>
              <a:buFont typeface="Wingdings" panose="05000000000000000000" pitchFamily="2" charset="2"/>
              <a:buNone/>
            </a:pPr>
            <a:r>
              <a:rPr lang="zh-CN" altLang="en-US" sz="2900"/>
              <a:t>　 </a:t>
            </a:r>
            <a:r>
              <a:rPr lang="en-US" altLang="zh-CN" sz="2900"/>
              <a:t>ls</a:t>
            </a:r>
            <a:endParaRPr lang="en-US" altLang="zh-CN" sz="2900"/>
          </a:p>
          <a:p>
            <a:pPr>
              <a:buFont typeface="Wingdings" panose="05000000000000000000" pitchFamily="2" charset="2"/>
              <a:buNone/>
            </a:pPr>
            <a:r>
              <a:rPr lang="en-US" altLang="zh-CN" sz="2900"/>
              <a:t>     ls –a /root/123</a:t>
            </a:r>
            <a:endParaRPr lang="en-US" altLang="zh-CN" sz="2900"/>
          </a:p>
          <a:p>
            <a:pPr>
              <a:buFont typeface="Wingdings" panose="05000000000000000000" pitchFamily="2" charset="2"/>
              <a:buNone/>
            </a:pPr>
            <a:r>
              <a:rPr lang="en-US" altLang="zh-CN" sz="2900"/>
              <a:t>     ls –l /root/aaa.txt</a:t>
            </a:r>
            <a:endParaRPr lang="en-US" altLang="zh-CN" sz="2900"/>
          </a:p>
          <a:p>
            <a:endParaRPr lang="en-US" altLang="zh-CN" sz="2900"/>
          </a:p>
          <a:p>
            <a:endParaRPr lang="en-US" altLang="zh-CN" sz="290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sz="4800"/>
              <a:t>ls</a:t>
            </a:r>
            <a:r>
              <a:rPr lang="zh-CN" altLang="en-US" sz="4800"/>
              <a:t>命令（续）</a:t>
            </a:r>
            <a:endParaRPr lang="zh-CN" altLang="en-US" sz="4800"/>
          </a:p>
        </p:txBody>
      </p:sp>
      <p:sp>
        <p:nvSpPr>
          <p:cNvPr id="551939" name="Rectangle 3"/>
          <p:cNvSpPr>
            <a:spLocks noGrp="1" noChangeArrowheads="1"/>
          </p:cNvSpPr>
          <p:nvPr>
            <p:ph type="body" idx="1"/>
          </p:nvPr>
        </p:nvSpPr>
        <p:spPr/>
        <p:txBody>
          <a:bodyPr/>
          <a:lstStyle/>
          <a:p>
            <a:r>
              <a:rPr lang="zh-CN" altLang="en-US"/>
              <a:t>各个选项及其功能：</a:t>
            </a:r>
            <a:endParaRPr lang="zh-CN" altLang="en-US"/>
          </a:p>
        </p:txBody>
      </p:sp>
      <p:pic>
        <p:nvPicPr>
          <p:cNvPr id="5519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905000"/>
            <a:ext cx="7696200" cy="481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zh-CN" altLang="en-US"/>
              <a:t>示例：</a:t>
            </a:r>
            <a:r>
              <a:rPr lang="en-US" altLang="zh-CN"/>
              <a:t>ls</a:t>
            </a:r>
            <a:r>
              <a:rPr lang="zh-CN" altLang="en-US"/>
              <a:t>命令的使用。</a:t>
            </a:r>
            <a:endParaRPr lang="zh-CN" altLang="en-US"/>
          </a:p>
        </p:txBody>
      </p:sp>
      <p:sp>
        <p:nvSpPr>
          <p:cNvPr id="552963" name="Rectangle 3"/>
          <p:cNvSpPr>
            <a:spLocks noGrp="1" noChangeArrowheads="1"/>
          </p:cNvSpPr>
          <p:nvPr>
            <p:ph type="body" idx="1"/>
          </p:nvPr>
        </p:nvSpPr>
        <p:spPr/>
        <p:txBody>
          <a:bodyPr/>
          <a:lstStyle/>
          <a:p>
            <a:endParaRPr lang="zh-CN" altLang="zh-CN"/>
          </a:p>
        </p:txBody>
      </p:sp>
      <p:pic>
        <p:nvPicPr>
          <p:cNvPr id="552964" name="Picture 4"/>
          <p:cNvPicPr>
            <a:picLocks noChangeAspect="1" noChangeArrowheads="1"/>
          </p:cNvPicPr>
          <p:nvPr/>
        </p:nvPicPr>
        <p:blipFill>
          <a:blip r:embed="rId1">
            <a:extLst>
              <a:ext uri="{28A0092B-C50C-407E-A947-70E740481C1C}">
                <a14:useLocalDpi xmlns:a14="http://schemas.microsoft.com/office/drawing/2010/main" val="0"/>
              </a:ext>
            </a:extLst>
          </a:blip>
          <a:srcRect l="31410" t="25000" r="25781" b="33333"/>
          <a:stretch>
            <a:fillRect/>
          </a:stretch>
        </p:blipFill>
        <p:spPr bwMode="auto">
          <a:xfrm>
            <a:off x="1219200" y="1447800"/>
            <a:ext cx="69342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zh-CN" altLang="en-US"/>
              <a:t>示例：</a:t>
            </a:r>
            <a:r>
              <a:rPr lang="en-US" altLang="zh-CN"/>
              <a:t>ls</a:t>
            </a:r>
            <a:r>
              <a:rPr lang="zh-CN" altLang="en-US"/>
              <a:t>命令的使用。（续）</a:t>
            </a:r>
            <a:endParaRPr lang="zh-CN" altLang="en-US"/>
          </a:p>
        </p:txBody>
      </p:sp>
      <p:sp>
        <p:nvSpPr>
          <p:cNvPr id="553987" name="Rectangle 3"/>
          <p:cNvSpPr>
            <a:spLocks noGrp="1" noChangeArrowheads="1"/>
          </p:cNvSpPr>
          <p:nvPr>
            <p:ph type="body" idx="1"/>
          </p:nvPr>
        </p:nvSpPr>
        <p:spPr/>
        <p:txBody>
          <a:bodyPr/>
          <a:lstStyle/>
          <a:p>
            <a:r>
              <a:rPr lang="en-US" altLang="zh-CN"/>
              <a:t>ls</a:t>
            </a:r>
            <a:r>
              <a:rPr lang="zh-CN" altLang="en-US"/>
              <a:t>可以同时选择多个选项：</a:t>
            </a:r>
            <a:endParaRPr lang="zh-CN" altLang="en-US"/>
          </a:p>
        </p:txBody>
      </p:sp>
      <p:pic>
        <p:nvPicPr>
          <p:cNvPr id="553988" name="Picture 4"/>
          <p:cNvPicPr>
            <a:picLocks noChangeAspect="1" noChangeArrowheads="1"/>
          </p:cNvPicPr>
          <p:nvPr/>
        </p:nvPicPr>
        <p:blipFill>
          <a:blip r:embed="rId1">
            <a:extLst>
              <a:ext uri="{28A0092B-C50C-407E-A947-70E740481C1C}">
                <a14:useLocalDpi xmlns:a14="http://schemas.microsoft.com/office/drawing/2010/main" val="0"/>
              </a:ext>
            </a:extLst>
          </a:blip>
          <a:srcRect l="30469" t="21875" r="10938" b="37009"/>
          <a:stretch>
            <a:fillRect/>
          </a:stretch>
        </p:blipFill>
        <p:spPr bwMode="auto">
          <a:xfrm>
            <a:off x="1143000" y="2057400"/>
            <a:ext cx="7239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示例：</a:t>
            </a:r>
            <a:r>
              <a:rPr lang="en-US" altLang="zh-CN"/>
              <a:t>ls</a:t>
            </a:r>
            <a:r>
              <a:rPr lang="zh-CN" altLang="en-US"/>
              <a:t>命令的使用。（续）</a:t>
            </a:r>
            <a:endParaRPr lang="zh-CN" altLang="en-US"/>
          </a:p>
        </p:txBody>
      </p:sp>
      <p:sp>
        <p:nvSpPr>
          <p:cNvPr id="555011" name="Rectangle 3"/>
          <p:cNvSpPr>
            <a:spLocks noGrp="1" noChangeArrowheads="1"/>
          </p:cNvSpPr>
          <p:nvPr>
            <p:ph type="body" idx="1"/>
          </p:nvPr>
        </p:nvSpPr>
        <p:spPr/>
        <p:txBody>
          <a:bodyPr/>
          <a:lstStyle/>
          <a:p>
            <a:r>
              <a:rPr lang="zh-CN" altLang="en-US" b="0"/>
              <a:t>显示指定目录中的内容：</a:t>
            </a:r>
            <a:endParaRPr lang="zh-CN" altLang="en-US" b="0"/>
          </a:p>
        </p:txBody>
      </p:sp>
      <p:pic>
        <p:nvPicPr>
          <p:cNvPr id="555012" name="Picture 4"/>
          <p:cNvPicPr>
            <a:picLocks noChangeAspect="1" noChangeArrowheads="1"/>
          </p:cNvPicPr>
          <p:nvPr/>
        </p:nvPicPr>
        <p:blipFill>
          <a:blip r:embed="rId1">
            <a:extLst>
              <a:ext uri="{28A0092B-C50C-407E-A947-70E740481C1C}">
                <a14:useLocalDpi xmlns:a14="http://schemas.microsoft.com/office/drawing/2010/main" val="0"/>
              </a:ext>
            </a:extLst>
          </a:blip>
          <a:srcRect l="35938" t="20833" r="23438" b="57292"/>
          <a:stretch>
            <a:fillRect/>
          </a:stretch>
        </p:blipFill>
        <p:spPr bwMode="auto">
          <a:xfrm>
            <a:off x="838200" y="2133600"/>
            <a:ext cx="69342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r>
              <a:rPr lang="en-US" altLang="zh-CN" dirty="0" smtClean="0"/>
              <a:t>20</a:t>
            </a:r>
            <a:r>
              <a:rPr lang="zh-CN" altLang="en-US" dirty="0" smtClean="0"/>
              <a:t>世纪</a:t>
            </a:r>
            <a:r>
              <a:rPr lang="en-US" altLang="zh-CN" dirty="0" smtClean="0"/>
              <a:t>60</a:t>
            </a:r>
            <a:r>
              <a:rPr lang="zh-CN" altLang="en-US" dirty="0" smtClean="0"/>
              <a:t>年代是大型、复杂操作系统盛行的年代，比如</a:t>
            </a:r>
            <a:r>
              <a:rPr lang="en-US" altLang="zh-CN" dirty="0" smtClean="0"/>
              <a:t>IBM</a:t>
            </a:r>
            <a:r>
              <a:rPr lang="zh-CN" altLang="en-US" dirty="0" smtClean="0"/>
              <a:t>的</a:t>
            </a:r>
            <a:r>
              <a:rPr lang="en-US" altLang="zh-CN" dirty="0" smtClean="0"/>
              <a:t>OS/360</a:t>
            </a:r>
            <a:r>
              <a:rPr lang="zh-CN" altLang="en-US" dirty="0" smtClean="0"/>
              <a:t>和</a:t>
            </a:r>
            <a:r>
              <a:rPr lang="en-US" altLang="zh-CN" dirty="0" smtClean="0"/>
              <a:t>Honey-well</a:t>
            </a:r>
            <a:r>
              <a:rPr lang="zh-CN" altLang="en-US" dirty="0" smtClean="0"/>
              <a:t>的</a:t>
            </a:r>
            <a:r>
              <a:rPr lang="en-US" altLang="zh-CN" dirty="0" err="1" smtClean="0">
                <a:solidFill>
                  <a:srgbClr val="FF0000"/>
                </a:solidFill>
              </a:rPr>
              <a:t>Multics</a:t>
            </a:r>
            <a:r>
              <a:rPr lang="zh-CN" altLang="en-US" dirty="0" smtClean="0"/>
              <a:t>系统。</a:t>
            </a:r>
            <a:endParaRPr lang="en-US" altLang="zh-CN" dirty="0" smtClean="0"/>
          </a:p>
          <a:p>
            <a:r>
              <a:rPr lang="en-US" altLang="zh-CN" dirty="0" smtClean="0"/>
              <a:t>UNIX</a:t>
            </a:r>
            <a:r>
              <a:rPr lang="zh-CN" altLang="en-US" dirty="0" smtClean="0"/>
              <a:t>：</a:t>
            </a:r>
            <a:r>
              <a:rPr lang="en-US" altLang="zh-CN" dirty="0" smtClean="0"/>
              <a:t>1969</a:t>
            </a:r>
            <a:r>
              <a:rPr lang="zh-CN" altLang="en-US" dirty="0" smtClean="0"/>
              <a:t>年开始在</a:t>
            </a:r>
            <a:r>
              <a:rPr lang="en-US" altLang="zh-CN" dirty="0" smtClean="0"/>
              <a:t>DEC PDP-7</a:t>
            </a:r>
            <a:r>
              <a:rPr lang="zh-CN" altLang="en-US" dirty="0" smtClean="0"/>
              <a:t>计算机上完全用机器语言编写了一个简单得多的操作系统。</a:t>
            </a:r>
            <a:r>
              <a:rPr lang="en-US" altLang="zh-CN" dirty="0" smtClean="0"/>
              <a:t>1970</a:t>
            </a:r>
            <a:r>
              <a:rPr lang="zh-CN" altLang="en-US" dirty="0" smtClean="0"/>
              <a:t>年，新系统命名为“</a:t>
            </a:r>
            <a:r>
              <a:rPr lang="en-US" altLang="zh-CN" dirty="0" smtClean="0">
                <a:solidFill>
                  <a:srgbClr val="FF0000"/>
                </a:solidFill>
              </a:rPr>
              <a:t>Unix</a:t>
            </a:r>
            <a:r>
              <a:rPr lang="zh-CN" altLang="en-US" dirty="0" smtClean="0"/>
              <a:t>”。</a:t>
            </a:r>
            <a:r>
              <a:rPr lang="en-US" altLang="zh-CN" dirty="0" smtClean="0"/>
              <a:t>1973</a:t>
            </a:r>
            <a:r>
              <a:rPr lang="zh-CN" altLang="en-US" dirty="0" smtClean="0"/>
              <a:t>年用</a:t>
            </a:r>
            <a:r>
              <a:rPr lang="en-US" altLang="zh-CN" dirty="0" smtClean="0"/>
              <a:t>C</a:t>
            </a:r>
            <a:r>
              <a:rPr lang="zh-CN" altLang="en-US" dirty="0" smtClean="0"/>
              <a:t>重新编写内核，</a:t>
            </a:r>
            <a:r>
              <a:rPr lang="en-US" altLang="zh-CN" dirty="0" smtClean="0"/>
              <a:t>1974</a:t>
            </a:r>
            <a:r>
              <a:rPr lang="zh-CN" altLang="en-US" dirty="0" smtClean="0"/>
              <a:t>年发布。</a:t>
            </a:r>
            <a:endParaRPr lang="zh-CN" altLang="en-US" dirty="0" smtClean="0"/>
          </a:p>
          <a:p>
            <a:r>
              <a:rPr lang="en-US" altLang="zh-CN" dirty="0" smtClean="0">
                <a:sym typeface="+mn-ea"/>
              </a:rPr>
              <a:t>1977</a:t>
            </a:r>
            <a:r>
              <a:rPr lang="zh-CN" altLang="en-US" dirty="0" smtClean="0">
                <a:sym typeface="+mn-ea"/>
              </a:rPr>
              <a:t>年，加州大学伯克利分校的计算机系统研究小组从</a:t>
            </a:r>
            <a:r>
              <a:rPr lang="en-US" altLang="zh-CN" dirty="0" smtClean="0">
                <a:sym typeface="+mn-ea"/>
              </a:rPr>
              <a:t>AT&amp;T</a:t>
            </a:r>
            <a:r>
              <a:rPr lang="zh-CN" altLang="en-US" dirty="0" smtClean="0">
                <a:sym typeface="+mn-ea"/>
              </a:rPr>
              <a:t>获取了</a:t>
            </a:r>
            <a:r>
              <a:rPr lang="en-US" altLang="zh-CN" dirty="0" smtClean="0">
                <a:sym typeface="+mn-ea"/>
              </a:rPr>
              <a:t>UNIX</a:t>
            </a:r>
            <a:r>
              <a:rPr lang="zh-CN" altLang="en-US" dirty="0" smtClean="0">
                <a:sym typeface="+mn-ea"/>
              </a:rPr>
              <a:t>的源代码，经过改动和包装后发布了自己的</a:t>
            </a:r>
            <a:r>
              <a:rPr lang="en-US" altLang="zh-CN" dirty="0" smtClean="0">
                <a:sym typeface="+mn-ea"/>
              </a:rPr>
              <a:t>UNIX</a:t>
            </a:r>
            <a:r>
              <a:rPr lang="zh-CN" altLang="en-US" dirty="0" smtClean="0">
                <a:sym typeface="+mn-ea"/>
              </a:rPr>
              <a:t>版本</a:t>
            </a:r>
            <a:r>
              <a:rPr lang="en-US" altLang="zh-CN" dirty="0" smtClean="0">
                <a:sym typeface="+mn-ea"/>
              </a:rPr>
              <a:t>—</a:t>
            </a:r>
            <a:r>
              <a:rPr lang="zh-CN" altLang="en-US" dirty="0" smtClean="0">
                <a:sym typeface="+mn-ea"/>
              </a:rPr>
              <a:t>伯克利</a:t>
            </a:r>
            <a:r>
              <a:rPr lang="en-US" altLang="zh-CN" dirty="0" smtClean="0">
                <a:sym typeface="+mn-ea"/>
              </a:rPr>
              <a:t>UNIX</a:t>
            </a:r>
            <a:r>
              <a:rPr lang="zh-CN" altLang="en-US" dirty="0" smtClean="0">
                <a:sym typeface="+mn-ea"/>
              </a:rPr>
              <a:t>（</a:t>
            </a:r>
            <a:r>
              <a:rPr lang="en-US" altLang="zh-CN" dirty="0" smtClean="0">
                <a:sym typeface="+mn-ea"/>
              </a:rPr>
              <a:t>Berkeley UNIX</a:t>
            </a:r>
            <a:r>
              <a:rPr lang="zh-CN" altLang="en-US" dirty="0" smtClean="0">
                <a:sym typeface="+mn-ea"/>
              </a:rPr>
              <a:t>）</a:t>
            </a:r>
            <a:r>
              <a:rPr lang="en-US" altLang="zh-CN" dirty="0" smtClean="0">
                <a:sym typeface="+mn-ea"/>
              </a:rPr>
              <a:t>,</a:t>
            </a:r>
            <a:r>
              <a:rPr lang="zh-CN" altLang="en-US" dirty="0" smtClean="0">
                <a:sym typeface="+mn-ea"/>
              </a:rPr>
              <a:t>这个发行版通常被称为</a:t>
            </a:r>
            <a:r>
              <a:rPr lang="en-US" altLang="zh-CN" dirty="0" smtClean="0">
                <a:sym typeface="+mn-ea"/>
              </a:rPr>
              <a:t>BSD</a:t>
            </a:r>
            <a:r>
              <a:rPr lang="zh-CN" altLang="en-US" dirty="0" smtClean="0">
                <a:sym typeface="+mn-ea"/>
              </a:rPr>
              <a:t>，代表</a:t>
            </a:r>
            <a:r>
              <a:rPr lang="en-US" altLang="zh-CN" dirty="0" smtClean="0">
                <a:sym typeface="+mn-ea"/>
              </a:rPr>
              <a:t>Berkeley Software Distribution</a:t>
            </a:r>
            <a:r>
              <a:rPr lang="zh-CN" altLang="en-US" dirty="0" smtClean="0">
                <a:sym typeface="+mn-ea"/>
              </a:rPr>
              <a:t>。</a:t>
            </a:r>
            <a:r>
              <a:rPr lang="en-US" altLang="zh-CN" dirty="0" smtClean="0">
                <a:sym typeface="+mn-ea"/>
              </a:rPr>
              <a:t>FreeBSD</a:t>
            </a:r>
            <a:r>
              <a:rPr lang="zh-CN" altLang="en-US" dirty="0" smtClean="0">
                <a:sym typeface="+mn-ea"/>
              </a:rPr>
              <a:t>、</a:t>
            </a:r>
            <a:r>
              <a:rPr lang="en-US" altLang="zh-CN" dirty="0" err="1" smtClean="0">
                <a:sym typeface="+mn-ea"/>
              </a:rPr>
              <a:t>OpenBSD</a:t>
            </a:r>
            <a:r>
              <a:rPr lang="zh-CN" altLang="en-US" dirty="0" smtClean="0">
                <a:sym typeface="+mn-ea"/>
              </a:rPr>
              <a:t>等都是由</a:t>
            </a:r>
            <a:r>
              <a:rPr lang="en-US" altLang="zh-CN" dirty="0" smtClean="0">
                <a:sym typeface="+mn-ea"/>
              </a:rPr>
              <a:t>BSD</a:t>
            </a:r>
            <a:r>
              <a:rPr lang="zh-CN" altLang="en-US" dirty="0" smtClean="0">
                <a:sym typeface="+mn-ea"/>
              </a:rPr>
              <a:t>发展过来。</a:t>
            </a:r>
            <a:endParaRPr lang="zh-CN" altLang="en-US" dirty="0"/>
          </a:p>
          <a:p>
            <a:pPr eaLnBrk="1" hangingPunct="1"/>
            <a:r>
              <a:rPr lang="zh-CN" altLang="en-US" dirty="0" smtClean="0">
                <a:sym typeface="+mn-ea"/>
              </a:rPr>
              <a:t>另一些</a:t>
            </a:r>
            <a:r>
              <a:rPr lang="en-US" altLang="zh-CN" dirty="0" smtClean="0">
                <a:sym typeface="+mn-ea"/>
              </a:rPr>
              <a:t>UNIX</a:t>
            </a:r>
            <a:r>
              <a:rPr lang="zh-CN" altLang="en-US" dirty="0" smtClean="0">
                <a:sym typeface="+mn-ea"/>
              </a:rPr>
              <a:t>版本则沿用了</a:t>
            </a:r>
            <a:r>
              <a:rPr lang="en-US" altLang="zh-CN" dirty="0" smtClean="0">
                <a:sym typeface="+mn-ea"/>
              </a:rPr>
              <a:t>AT&amp;T</a:t>
            </a:r>
            <a:r>
              <a:rPr lang="zh-CN" altLang="en-US" dirty="0" smtClean="0">
                <a:sym typeface="+mn-ea"/>
              </a:rPr>
              <a:t>的代码，这些</a:t>
            </a:r>
            <a:r>
              <a:rPr lang="en-US" altLang="zh-CN" dirty="0" smtClean="0">
                <a:sym typeface="+mn-ea"/>
              </a:rPr>
              <a:t>UNIX</a:t>
            </a:r>
            <a:r>
              <a:rPr lang="zh-CN" altLang="en-US" dirty="0" smtClean="0">
                <a:sym typeface="+mn-ea"/>
              </a:rPr>
              <a:t>系统的操作系统包括</a:t>
            </a:r>
            <a:r>
              <a:rPr lang="en-US" altLang="zh-CN" dirty="0" smtClean="0">
                <a:sym typeface="+mn-ea"/>
              </a:rPr>
              <a:t>HP-UX</a:t>
            </a:r>
            <a:r>
              <a:rPr lang="zh-CN" altLang="en-US" dirty="0" smtClean="0">
                <a:sym typeface="+mn-ea"/>
              </a:rPr>
              <a:t>、</a:t>
            </a:r>
            <a:r>
              <a:rPr lang="en-US" altLang="zh-CN" dirty="0" smtClean="0">
                <a:sym typeface="+mn-ea"/>
              </a:rPr>
              <a:t>Solaris.</a:t>
            </a:r>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zh-CN" sz="4800"/>
              <a:t>dir</a:t>
            </a:r>
            <a:r>
              <a:rPr lang="zh-CN" altLang="en-US" sz="4800"/>
              <a:t>命令</a:t>
            </a:r>
            <a:endParaRPr lang="zh-CN" altLang="en-US" sz="4800"/>
          </a:p>
        </p:txBody>
      </p:sp>
      <p:sp>
        <p:nvSpPr>
          <p:cNvPr id="557059"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类似</a:t>
            </a:r>
            <a:r>
              <a:rPr lang="en-US" altLang="zh-CN" sz="2900"/>
              <a:t>ls</a:t>
            </a:r>
            <a:r>
              <a:rPr lang="zh-CN" altLang="en-US" sz="2900"/>
              <a:t>，但选项较少，用于查看某个目录中的内容。</a:t>
            </a:r>
            <a:endParaRPr lang="zh-CN" altLang="en-US" sz="2900"/>
          </a:p>
          <a:p>
            <a:r>
              <a:rPr lang="zh-CN" altLang="zh-CN" sz="2900"/>
              <a:t>【</a:t>
            </a:r>
            <a:r>
              <a:rPr lang="zh-CN" altLang="en-US" sz="2900"/>
              <a:t>格式</a:t>
            </a:r>
            <a:r>
              <a:rPr lang="zh-CN" altLang="zh-CN" sz="2900"/>
              <a:t>】</a:t>
            </a:r>
            <a:r>
              <a:rPr lang="en-US" altLang="zh-CN" sz="2900"/>
              <a:t>dir [</a:t>
            </a:r>
            <a:r>
              <a:rPr lang="zh-CN" altLang="en-US" sz="2900"/>
              <a:t>选项</a:t>
            </a:r>
            <a:r>
              <a:rPr lang="en-US" altLang="zh-CN" sz="2900"/>
              <a:t>] [</a:t>
            </a:r>
            <a:r>
              <a:rPr lang="zh-CN" altLang="en-US" sz="2900"/>
              <a:t>目录</a:t>
            </a:r>
            <a:r>
              <a:rPr lang="en-US" altLang="zh-CN" sz="2900"/>
              <a:t>]</a:t>
            </a:r>
            <a:endParaRPr lang="en-US" altLang="zh-CN" sz="2900"/>
          </a:p>
          <a:p>
            <a:r>
              <a:rPr lang="en-US" altLang="zh-CN" sz="2900"/>
              <a:t>【</a:t>
            </a:r>
            <a:r>
              <a:rPr lang="zh-CN" altLang="en-US" sz="2900"/>
              <a:t>例如</a:t>
            </a:r>
            <a:r>
              <a:rPr lang="en-US" altLang="zh-CN" sz="2900"/>
              <a:t>】</a:t>
            </a:r>
            <a:endParaRPr lang="en-US" altLang="zh-CN" sz="2900"/>
          </a:p>
          <a:p>
            <a:pPr>
              <a:buFont typeface="Wingdings" panose="05000000000000000000" pitchFamily="2" charset="2"/>
              <a:buNone/>
            </a:pPr>
            <a:r>
              <a:rPr lang="zh-CN" altLang="en-US" sz="2900"/>
              <a:t>　</a:t>
            </a:r>
            <a:r>
              <a:rPr lang="en-US" altLang="zh-CN" sz="2900"/>
              <a:t>dir</a:t>
            </a:r>
            <a:endParaRPr lang="en-US" altLang="zh-CN" sz="2900"/>
          </a:p>
          <a:p>
            <a:pPr>
              <a:buFont typeface="Wingdings" panose="05000000000000000000" pitchFamily="2" charset="2"/>
              <a:buNone/>
            </a:pPr>
            <a:r>
              <a:rPr lang="en-US" altLang="zh-CN" sz="2900"/>
              <a:t>    dir –a /root/123</a:t>
            </a:r>
            <a:endParaRPr lang="en-US" altLang="zh-CN" sz="2900"/>
          </a:p>
          <a:p>
            <a:pPr>
              <a:buFont typeface="Wingdings" panose="05000000000000000000" pitchFamily="2" charset="2"/>
              <a:buNone/>
            </a:pPr>
            <a:r>
              <a:rPr lang="en-US" altLang="zh-CN" sz="2900"/>
              <a:t>    dir –l /root/aaa.txt</a:t>
            </a:r>
            <a:endParaRPr lang="en-US" altLang="zh-CN" sz="290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sz="4800"/>
              <a:t>mkdir</a:t>
            </a:r>
            <a:r>
              <a:rPr lang="zh-CN" altLang="en-US" sz="4800"/>
              <a:t>命令</a:t>
            </a:r>
            <a:endParaRPr lang="zh-CN" altLang="en-US" sz="4800"/>
          </a:p>
        </p:txBody>
      </p:sp>
      <p:sp>
        <p:nvSpPr>
          <p:cNvPr id="55808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创建目录，只能在已存在的目录中创建新的目录。</a:t>
            </a:r>
            <a:endParaRPr lang="zh-CN" altLang="en-US" sz="2900"/>
          </a:p>
          <a:p>
            <a:r>
              <a:rPr lang="zh-CN" altLang="zh-CN" sz="2900"/>
              <a:t>【</a:t>
            </a:r>
            <a:r>
              <a:rPr lang="zh-CN" altLang="en-US" sz="2900"/>
              <a:t>格式</a:t>
            </a:r>
            <a:r>
              <a:rPr lang="zh-CN" altLang="zh-CN" sz="2900"/>
              <a:t>】</a:t>
            </a:r>
            <a:r>
              <a:rPr lang="en-US" altLang="zh-CN" sz="2900"/>
              <a:t>mkdir [</a:t>
            </a:r>
            <a:r>
              <a:rPr lang="zh-CN" altLang="en-US" sz="2900"/>
              <a:t>选项</a:t>
            </a:r>
            <a:r>
              <a:rPr lang="en-US" altLang="zh-CN" sz="2900"/>
              <a:t>] [</a:t>
            </a:r>
            <a:r>
              <a:rPr lang="zh-CN" altLang="en-US" sz="2900"/>
              <a:t>目录</a:t>
            </a:r>
            <a:r>
              <a:rPr lang="en-US" altLang="zh-CN" sz="2900"/>
              <a:t>]</a:t>
            </a:r>
            <a:endParaRPr lang="en-US" altLang="zh-CN" sz="2900"/>
          </a:p>
          <a:p>
            <a:pPr lvl="1"/>
            <a:r>
              <a:rPr lang="en-US" altLang="zh-CN"/>
              <a:t>-p</a:t>
            </a:r>
            <a:r>
              <a:rPr lang="zh-CN" altLang="en-US"/>
              <a:t>：在创建目录时，如果父目录不存在，则同时创建该目录及该目录的父目录。</a:t>
            </a:r>
            <a:endParaRPr lang="zh-CN" altLang="en-US" sz="2500"/>
          </a:p>
          <a:p>
            <a:r>
              <a:rPr lang="en-US" altLang="zh-CN" sz="2900"/>
              <a:t>【</a:t>
            </a:r>
            <a:r>
              <a:rPr lang="zh-CN" altLang="en-US" sz="2900"/>
              <a:t>例如</a:t>
            </a:r>
            <a:r>
              <a:rPr lang="en-US" altLang="zh-CN" sz="2900"/>
              <a:t>】</a:t>
            </a:r>
            <a:endParaRPr lang="en-US" altLang="zh-CN" sz="2900"/>
          </a:p>
          <a:p>
            <a:pPr>
              <a:buFont typeface="Wingdings" panose="05000000000000000000" pitchFamily="2" charset="2"/>
              <a:buNone/>
            </a:pPr>
            <a:r>
              <a:rPr lang="en-US" altLang="zh-CN" sz="2900"/>
              <a:t>     mkdir  -p /root/abc/123</a:t>
            </a:r>
            <a:endParaRPr lang="en-US" altLang="zh-CN" sz="2900"/>
          </a:p>
          <a:p>
            <a:endParaRPr lang="en-US" altLang="zh-CN" sz="290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sz="4800"/>
              <a:t>rmdir</a:t>
            </a:r>
            <a:r>
              <a:rPr lang="zh-CN" altLang="en-US" sz="4800"/>
              <a:t>命令</a:t>
            </a:r>
            <a:endParaRPr lang="zh-CN" altLang="en-US" sz="4800"/>
          </a:p>
        </p:txBody>
      </p:sp>
      <p:sp>
        <p:nvSpPr>
          <p:cNvPr id="55910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删除空目录。</a:t>
            </a:r>
            <a:endParaRPr lang="zh-CN" altLang="en-US" sz="2900"/>
          </a:p>
          <a:p>
            <a:r>
              <a:rPr lang="zh-CN" altLang="zh-CN" sz="2900"/>
              <a:t>【</a:t>
            </a:r>
            <a:r>
              <a:rPr lang="zh-CN" altLang="en-US" sz="2900"/>
              <a:t>格式</a:t>
            </a:r>
            <a:r>
              <a:rPr lang="zh-CN" altLang="zh-CN" sz="2900"/>
              <a:t>】</a:t>
            </a:r>
            <a:r>
              <a:rPr lang="en-US" altLang="zh-CN" sz="2900"/>
              <a:t>rmdir [</a:t>
            </a:r>
            <a:r>
              <a:rPr lang="zh-CN" altLang="en-US" sz="2900"/>
              <a:t>选项</a:t>
            </a:r>
            <a:r>
              <a:rPr lang="en-US" altLang="zh-CN" sz="2900"/>
              <a:t>] [</a:t>
            </a:r>
            <a:r>
              <a:rPr lang="zh-CN" altLang="en-US" sz="2900"/>
              <a:t>目录</a:t>
            </a:r>
            <a:r>
              <a:rPr lang="en-US" altLang="zh-CN" sz="2900"/>
              <a:t>]</a:t>
            </a:r>
            <a:endParaRPr lang="en-US" altLang="zh-CN" sz="2900"/>
          </a:p>
          <a:p>
            <a:pPr lvl="1"/>
            <a:r>
              <a:rPr lang="en-US" altLang="zh-CN"/>
              <a:t>-p</a:t>
            </a:r>
            <a:r>
              <a:rPr lang="zh-CN" altLang="en-US"/>
              <a:t>：在删除目录时，一起删除父目录，但父目录中必须没有其他目录及文件。</a:t>
            </a:r>
            <a:endParaRPr lang="zh-CN" altLang="en-US"/>
          </a:p>
          <a:p>
            <a:r>
              <a:rPr lang="en-US" altLang="zh-CN"/>
              <a:t>【</a:t>
            </a:r>
            <a:r>
              <a:rPr lang="zh-CN" altLang="en-US" sz="2900"/>
              <a:t>例如</a:t>
            </a:r>
            <a:r>
              <a:rPr lang="en-US" altLang="zh-CN"/>
              <a:t>】</a:t>
            </a:r>
            <a:endParaRPr lang="en-US" altLang="zh-CN"/>
          </a:p>
          <a:p>
            <a:pPr>
              <a:buFont typeface="Wingdings" panose="05000000000000000000" pitchFamily="2" charset="2"/>
              <a:buNone/>
            </a:pPr>
            <a:r>
              <a:rPr lang="en-US" altLang="zh-CN" sz="2900"/>
              <a:t>     rmdir  -p /root/abc/123</a:t>
            </a:r>
            <a:endParaRPr lang="en-US" altLang="zh-CN" sz="2900"/>
          </a:p>
          <a:p>
            <a:pPr lvl="1"/>
            <a:endParaRPr lang="en-US" altLang="zh-CN"/>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zh-CN" altLang="en-US"/>
              <a:t>（</a:t>
            </a:r>
            <a:r>
              <a:rPr lang="en-US" altLang="zh-CN"/>
              <a:t>2</a:t>
            </a:r>
            <a:r>
              <a:rPr lang="zh-CN" altLang="en-US"/>
              <a:t>）文件操作命令</a:t>
            </a:r>
            <a:endParaRPr lang="zh-CN" altLang="en-US"/>
          </a:p>
        </p:txBody>
      </p:sp>
      <p:sp>
        <p:nvSpPr>
          <p:cNvPr id="560131" name="Rectangle 3"/>
          <p:cNvSpPr>
            <a:spLocks noGrp="1" noChangeArrowheads="1"/>
          </p:cNvSpPr>
          <p:nvPr>
            <p:ph type="body" idx="1"/>
          </p:nvPr>
        </p:nvSpPr>
        <p:spPr/>
        <p:txBody>
          <a:bodyPr/>
          <a:lstStyle/>
          <a:p>
            <a:r>
              <a:rPr lang="zh-CN" altLang="en-US" sz="3100"/>
              <a:t>在命令行环境下对文件进行操作将比在图形环境下操作文件更加快捷和高效。</a:t>
            </a:r>
            <a:endParaRPr lang="zh-CN" altLang="en-US" sz="3100"/>
          </a:p>
          <a:p>
            <a:r>
              <a:rPr lang="zh-CN" altLang="en-US" sz="3100"/>
              <a:t>文件操作主要包括搜索文件、复制和移动文件、删除文件以及合并文件的内容等。</a:t>
            </a:r>
            <a:endParaRPr lang="zh-CN" altLang="en-US" sz="310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zh-CN" altLang="en-US"/>
              <a:t>常用文件操作命令：</a:t>
            </a:r>
            <a:endParaRPr lang="zh-CN" altLang="en-US"/>
          </a:p>
        </p:txBody>
      </p:sp>
      <p:graphicFrame>
        <p:nvGraphicFramePr>
          <p:cNvPr id="561235" name="Group 83"/>
          <p:cNvGraphicFramePr>
            <a:graphicFrameLocks noGrp="1"/>
          </p:cNvGraphicFramePr>
          <p:nvPr>
            <p:ph idx="1"/>
          </p:nvPr>
        </p:nvGraphicFramePr>
        <p:xfrm>
          <a:off x="838200" y="1447800"/>
          <a:ext cx="7772400" cy="5132070"/>
        </p:xfrm>
        <a:graphic>
          <a:graphicData uri="http://schemas.openxmlformats.org/drawingml/2006/table">
            <a:tbl>
              <a:tblPr/>
              <a:tblGrid>
                <a:gridCol w="1554163"/>
                <a:gridCol w="6218237"/>
              </a:tblGrid>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查看文件的内容。</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more</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分页查看，空格键下一页，</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键上一页。</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less</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分页查看，类似</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more</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，也可方向键滚动显示。</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815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head</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查看文件的前面部分，默认是前十行。</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tail</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查看文件的后面部分，默认是后十行。</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复制文件。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mv</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移动文件。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rm</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find</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检索文件。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touch</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创建一个空白文件。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ln</a:t>
                      </a:r>
                      <a:endPar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创建链接文件。</a:t>
                      </a:r>
                      <a:endPar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zh-CN" sz="4800"/>
              <a:t>cat </a:t>
            </a:r>
            <a:r>
              <a:rPr lang="zh-CN" altLang="en-US" sz="4800"/>
              <a:t>命令</a:t>
            </a:r>
            <a:endParaRPr lang="zh-CN" altLang="en-US" sz="4800"/>
          </a:p>
        </p:txBody>
      </p:sp>
      <p:sp>
        <p:nvSpPr>
          <p:cNvPr id="56422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显示文件的内容，或合并文件内容，并重定向输出。</a:t>
            </a:r>
            <a:endParaRPr lang="zh-CN" altLang="en-US" sz="2900"/>
          </a:p>
          <a:p>
            <a:r>
              <a:rPr lang="en-US" altLang="zh-CN" sz="2900"/>
              <a:t>【</a:t>
            </a:r>
            <a:r>
              <a:rPr lang="zh-CN" altLang="en-US" sz="2900"/>
              <a:t>用法</a:t>
            </a:r>
            <a:r>
              <a:rPr lang="en-US" altLang="zh-CN" sz="2900"/>
              <a:t>】</a:t>
            </a:r>
            <a:r>
              <a:rPr lang="zh-CN" altLang="en-US" sz="2900"/>
              <a:t>按</a:t>
            </a:r>
            <a:r>
              <a:rPr lang="en-US" altLang="zh-CN" sz="2900"/>
              <a:t>Ctrl+D</a:t>
            </a:r>
            <a:r>
              <a:rPr lang="zh-CN" altLang="en-US" sz="2900"/>
              <a:t>退出</a:t>
            </a:r>
            <a:r>
              <a:rPr lang="en-US" altLang="zh-CN" sz="2900"/>
              <a:t>cat</a:t>
            </a:r>
            <a:r>
              <a:rPr lang="zh-CN" altLang="en-US" sz="2900"/>
              <a:t>命令。</a:t>
            </a:r>
            <a:endParaRPr lang="zh-CN" altLang="en-US" sz="2900"/>
          </a:p>
          <a:p>
            <a:r>
              <a:rPr lang="zh-CN" altLang="zh-CN" sz="2900"/>
              <a:t>【</a:t>
            </a:r>
            <a:r>
              <a:rPr lang="zh-CN" altLang="en-US" sz="2900"/>
              <a:t>格式</a:t>
            </a:r>
            <a:r>
              <a:rPr lang="zh-CN" altLang="zh-CN" sz="2900"/>
              <a:t>】</a:t>
            </a:r>
            <a:r>
              <a:rPr lang="en-US" altLang="zh-CN" sz="2900"/>
              <a:t>cat [</a:t>
            </a:r>
            <a:r>
              <a:rPr lang="zh-CN" altLang="en-US" sz="2900"/>
              <a:t>选项</a:t>
            </a:r>
            <a:r>
              <a:rPr lang="en-US" altLang="zh-CN" sz="2900"/>
              <a:t>] [</a:t>
            </a:r>
            <a:r>
              <a:rPr lang="zh-CN" altLang="en-US" sz="2900"/>
              <a:t>文件名</a:t>
            </a:r>
            <a:r>
              <a:rPr lang="en-US" altLang="zh-CN" sz="2900"/>
              <a:t>]</a:t>
            </a:r>
            <a:endParaRPr lang="en-US" altLang="zh-CN" sz="2900"/>
          </a:p>
          <a:p>
            <a:r>
              <a:rPr lang="zh-CN" altLang="en-US" sz="2900"/>
              <a:t>选项：</a:t>
            </a:r>
            <a:endParaRPr lang="zh-CN" altLang="en-US" sz="2900"/>
          </a:p>
          <a:p>
            <a:pPr lvl="1"/>
            <a:r>
              <a:rPr lang="en-US" altLang="zh-CN" sz="2500"/>
              <a:t>-n</a:t>
            </a:r>
            <a:r>
              <a:rPr lang="zh-CN" altLang="en-US" sz="2500"/>
              <a:t>：对所有输出行标注行号。</a:t>
            </a:r>
            <a:endParaRPr lang="zh-CN" altLang="en-US" sz="2500"/>
          </a:p>
          <a:p>
            <a:pPr lvl="1"/>
            <a:r>
              <a:rPr lang="en-US" altLang="zh-CN" sz="2500"/>
              <a:t>-b</a:t>
            </a:r>
            <a:r>
              <a:rPr lang="zh-CN" altLang="en-US" sz="2500"/>
              <a:t>：对所有非空行标注行号。</a:t>
            </a:r>
            <a:endParaRPr lang="zh-CN" altLang="en-US" sz="2500"/>
          </a:p>
          <a:p>
            <a:pPr lvl="1"/>
            <a:r>
              <a:rPr lang="en-US" altLang="zh-CN" sz="2500"/>
              <a:t>&gt; </a:t>
            </a:r>
            <a:r>
              <a:rPr lang="zh-CN" altLang="en-US" sz="2500"/>
              <a:t>：重定向输出。</a:t>
            </a:r>
            <a:endParaRPr lang="zh-CN" altLang="en-US" sz="2500"/>
          </a:p>
          <a:p>
            <a:pPr lvl="1"/>
            <a:r>
              <a:rPr lang="en-US" altLang="zh-CN" sz="2500"/>
              <a:t>&lt; </a:t>
            </a:r>
            <a:r>
              <a:rPr lang="zh-CN" altLang="en-US" sz="2500"/>
              <a:t>：重定向输入。</a:t>
            </a:r>
            <a:endParaRPr lang="zh-CN" altLang="en-US" sz="2500"/>
          </a:p>
        </p:txBody>
      </p:sp>
      <p:sp>
        <p:nvSpPr>
          <p:cNvPr id="564228" name="AutoShape 4"/>
          <p:cNvSpPr>
            <a:spLocks noChangeArrowheads="1"/>
          </p:cNvSpPr>
          <p:nvPr/>
        </p:nvSpPr>
        <p:spPr bwMode="auto">
          <a:xfrm>
            <a:off x="4114800" y="4419600"/>
            <a:ext cx="4572000" cy="2438400"/>
          </a:xfrm>
          <a:prstGeom prst="irregularSeal1">
            <a:avLst/>
          </a:prstGeom>
          <a:solidFill>
            <a:schemeClr val="bg1"/>
          </a:solidFill>
          <a:ln w="28575" algn="ctr">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Verdana" panose="020B0604030504040204" pitchFamily="34" charset="0"/>
              </a:rPr>
              <a:t>cat </a:t>
            </a:r>
            <a:r>
              <a:rPr lang="zh-CN" altLang="en-US" sz="2400" b="1">
                <a:latin typeface="Verdana" panose="020B0604030504040204" pitchFamily="34" charset="0"/>
              </a:rPr>
              <a:t>用于查看全文内容，</a:t>
            </a:r>
            <a:endParaRPr lang="zh-CN" altLang="en-US" sz="2400" b="1">
              <a:latin typeface="Verdana" panose="020B0604030504040204" pitchFamily="34" charset="0"/>
            </a:endParaRPr>
          </a:p>
          <a:p>
            <a:pPr algn="ctr"/>
            <a:r>
              <a:rPr lang="zh-CN" altLang="en-US" sz="2400" b="1">
                <a:latin typeface="Verdana" panose="020B0604030504040204" pitchFamily="34" charset="0"/>
              </a:rPr>
              <a:t>不能分页查看</a:t>
            </a:r>
            <a:endParaRPr lang="zh-CN" altLang="en-US" sz="2400" b="1">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diamond(in)">
                                      <p:cBhvr>
                                        <p:cTn id="7" dur="5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zh-CN"/>
              <a:t>cat</a:t>
            </a:r>
            <a:r>
              <a:rPr lang="zh-CN" altLang="en-US"/>
              <a:t>使用示例</a:t>
            </a:r>
            <a:endParaRPr lang="zh-CN" altLang="en-US"/>
          </a:p>
        </p:txBody>
      </p:sp>
      <p:sp>
        <p:nvSpPr>
          <p:cNvPr id="565251" name="Rectangle 3"/>
          <p:cNvSpPr>
            <a:spLocks noGrp="1" noChangeArrowheads="1"/>
          </p:cNvSpPr>
          <p:nvPr>
            <p:ph type="body" idx="1"/>
          </p:nvPr>
        </p:nvSpPr>
        <p:spPr/>
        <p:txBody>
          <a:bodyPr/>
          <a:lstStyle/>
          <a:p>
            <a:pPr>
              <a:lnSpc>
                <a:spcPct val="90000"/>
              </a:lnSpc>
            </a:pPr>
            <a:r>
              <a:rPr lang="en-US" altLang="zh-CN" sz="2400"/>
              <a:t>cat           //</a:t>
            </a:r>
            <a:r>
              <a:rPr lang="zh-CN" altLang="en-US" sz="2400"/>
              <a:t>将键盘输入的内容重新显示到屏幕。</a:t>
            </a:r>
            <a:endParaRPr lang="zh-CN" altLang="en-US" sz="2400"/>
          </a:p>
          <a:p>
            <a:pPr>
              <a:lnSpc>
                <a:spcPct val="90000"/>
              </a:lnSpc>
            </a:pPr>
            <a:r>
              <a:rPr lang="en-US" altLang="zh-CN" sz="2400"/>
              <a:t>cat &gt; aa   //</a:t>
            </a:r>
            <a:r>
              <a:rPr lang="zh-CN" altLang="en-US" sz="2400"/>
              <a:t>将键盘输入的内容重定向输出到指定文件中 。</a:t>
            </a:r>
            <a:endParaRPr lang="zh-CN" altLang="en-US" sz="2400"/>
          </a:p>
          <a:p>
            <a:pPr>
              <a:lnSpc>
                <a:spcPct val="90000"/>
              </a:lnSpc>
            </a:pPr>
            <a:r>
              <a:rPr lang="en-US" altLang="zh-CN" sz="2400"/>
              <a:t>cat aa       //</a:t>
            </a:r>
            <a:r>
              <a:rPr lang="zh-CN" altLang="en-US" sz="2400"/>
              <a:t>将指定文件的内容显示到屏幕。</a:t>
            </a:r>
            <a:endParaRPr lang="zh-CN" altLang="en-US" sz="2400"/>
          </a:p>
          <a:p>
            <a:pPr>
              <a:lnSpc>
                <a:spcPct val="90000"/>
              </a:lnSpc>
            </a:pPr>
            <a:r>
              <a:rPr lang="en-US" altLang="zh-CN" sz="2400"/>
              <a:t>cat &lt; aa    //</a:t>
            </a:r>
            <a:r>
              <a:rPr lang="zh-CN" altLang="en-US" sz="2400"/>
              <a:t>从指定文件中获取内容作为输入信息，然后显示到屏幕。</a:t>
            </a:r>
            <a:endParaRPr lang="zh-CN" altLang="en-US" sz="2400"/>
          </a:p>
          <a:p>
            <a:pPr>
              <a:lnSpc>
                <a:spcPct val="90000"/>
              </a:lnSpc>
            </a:pPr>
            <a:r>
              <a:rPr lang="en-US" altLang="zh-CN" sz="2400"/>
              <a:t>cat aa bb &gt; cc  //</a:t>
            </a:r>
            <a:r>
              <a:rPr lang="zh-CN" altLang="en-US" sz="2400"/>
              <a:t>合并</a:t>
            </a:r>
            <a:r>
              <a:rPr lang="en-US" altLang="zh-CN" sz="2400"/>
              <a:t>a</a:t>
            </a:r>
            <a:r>
              <a:rPr lang="zh-CN" altLang="en-US" sz="2400"/>
              <a:t>，</a:t>
            </a:r>
            <a:r>
              <a:rPr lang="en-US" altLang="zh-CN" sz="2400"/>
              <a:t>b</a:t>
            </a:r>
            <a:r>
              <a:rPr lang="zh-CN" altLang="en-US" sz="2400"/>
              <a:t>中的内容，然后重定向输出到</a:t>
            </a:r>
            <a:r>
              <a:rPr lang="en-US" altLang="zh-CN" sz="2400"/>
              <a:t>c</a:t>
            </a:r>
            <a:r>
              <a:rPr lang="zh-CN" altLang="en-US" sz="2400"/>
              <a:t>。</a:t>
            </a:r>
            <a:endParaRPr lang="zh-CN" altLang="en-US" sz="2400"/>
          </a:p>
          <a:p>
            <a:pPr>
              <a:lnSpc>
                <a:spcPct val="90000"/>
              </a:lnSpc>
            </a:pPr>
            <a:r>
              <a:rPr lang="en-US" altLang="zh-CN" sz="2400"/>
              <a:t>cat –n aa bb &gt; cc</a:t>
            </a:r>
            <a:endParaRPr lang="en-US" altLang="zh-CN" sz="2400"/>
          </a:p>
          <a:p>
            <a:pPr>
              <a:lnSpc>
                <a:spcPct val="90000"/>
              </a:lnSpc>
            </a:pPr>
            <a:endParaRPr lang="en-US" altLang="zh-CN" sz="240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zh-CN"/>
              <a:t>more</a:t>
            </a:r>
            <a:r>
              <a:rPr lang="zh-CN" altLang="en-US"/>
              <a:t>命令</a:t>
            </a:r>
            <a:endParaRPr lang="zh-CN" altLang="en-US"/>
          </a:p>
        </p:txBody>
      </p:sp>
      <p:sp>
        <p:nvSpPr>
          <p:cNvPr id="566275" name="Rectangle 3"/>
          <p:cNvSpPr>
            <a:spLocks noGrp="1" noChangeArrowheads="1"/>
          </p:cNvSpPr>
          <p:nvPr>
            <p:ph type="body" idx="1"/>
          </p:nvPr>
        </p:nvSpPr>
        <p:spPr>
          <a:xfrm>
            <a:off x="685800" y="1371600"/>
            <a:ext cx="8001000" cy="4114800"/>
          </a:xfrm>
        </p:spPr>
        <p:txBody>
          <a:bodyPr/>
          <a:lstStyle/>
          <a:p>
            <a:r>
              <a:rPr lang="en-US" altLang="zh-CN" sz="2500"/>
              <a:t>【</a:t>
            </a:r>
            <a:r>
              <a:rPr lang="zh-CN" altLang="en-US" sz="2500"/>
              <a:t>功能</a:t>
            </a:r>
            <a:r>
              <a:rPr lang="en-US" altLang="zh-CN" sz="2500"/>
              <a:t>】</a:t>
            </a:r>
            <a:r>
              <a:rPr lang="zh-CN" altLang="en-US" sz="2500"/>
              <a:t>分页查看，空格键下一页，</a:t>
            </a:r>
            <a:r>
              <a:rPr lang="en-US" altLang="zh-CN" sz="2500"/>
              <a:t>b</a:t>
            </a:r>
            <a:r>
              <a:rPr lang="zh-CN" altLang="en-US" sz="2500"/>
              <a:t>键上一页。</a:t>
            </a:r>
            <a:endParaRPr lang="zh-CN" altLang="en-US" sz="2500"/>
          </a:p>
          <a:p>
            <a:r>
              <a:rPr lang="zh-CN" altLang="zh-CN" sz="2500"/>
              <a:t>【</a:t>
            </a:r>
            <a:r>
              <a:rPr lang="zh-CN" altLang="en-US" sz="2500"/>
              <a:t>格式</a:t>
            </a:r>
            <a:r>
              <a:rPr lang="zh-CN" altLang="zh-CN" sz="2500"/>
              <a:t>】</a:t>
            </a:r>
            <a:r>
              <a:rPr lang="en-US" altLang="zh-CN" sz="2500"/>
              <a:t>more [</a:t>
            </a:r>
            <a:r>
              <a:rPr lang="zh-CN" altLang="en-US" sz="2500"/>
              <a:t>选项</a:t>
            </a:r>
            <a:r>
              <a:rPr lang="en-US" altLang="zh-CN" sz="2500"/>
              <a:t>] </a:t>
            </a:r>
            <a:r>
              <a:rPr lang="zh-CN" altLang="en-US" sz="2500"/>
              <a:t>文件名</a:t>
            </a:r>
            <a:endParaRPr lang="zh-CN" altLang="en-US" sz="2500"/>
          </a:p>
          <a:p>
            <a:r>
              <a:rPr lang="zh-CN" altLang="en-US" sz="2500"/>
              <a:t>选项：</a:t>
            </a:r>
            <a:endParaRPr lang="zh-CN" altLang="en-US" sz="2500"/>
          </a:p>
          <a:p>
            <a:pPr lvl="1"/>
            <a:r>
              <a:rPr lang="en-US" altLang="zh-CN" sz="2100"/>
              <a:t>-num</a:t>
            </a:r>
            <a:r>
              <a:rPr lang="zh-CN" altLang="en-US" sz="2100"/>
              <a:t>：一次显示的行数。</a:t>
            </a:r>
            <a:endParaRPr lang="zh-CN" altLang="en-US" sz="2100"/>
          </a:p>
          <a:p>
            <a:pPr lvl="1"/>
            <a:r>
              <a:rPr lang="en-US" altLang="zh-CN" sz="2100"/>
              <a:t>+num</a:t>
            </a:r>
            <a:r>
              <a:rPr lang="zh-CN" altLang="en-US" sz="2100"/>
              <a:t>：从第几行开始显示。</a:t>
            </a:r>
            <a:endParaRPr lang="zh-CN" altLang="en-US" sz="2100"/>
          </a:p>
          <a:p>
            <a:r>
              <a:rPr lang="en-US" altLang="zh-CN" sz="2500"/>
              <a:t>【</a:t>
            </a:r>
            <a:r>
              <a:rPr lang="zh-CN" altLang="en-US" sz="2500"/>
              <a:t>例如</a:t>
            </a:r>
            <a:r>
              <a:rPr lang="en-US" altLang="zh-CN" sz="2500"/>
              <a:t>】</a:t>
            </a:r>
            <a:endParaRPr lang="en-US" altLang="zh-CN" sz="2500"/>
          </a:p>
          <a:p>
            <a:pPr>
              <a:buFont typeface="Wingdings" panose="05000000000000000000" pitchFamily="2" charset="2"/>
              <a:buNone/>
            </a:pPr>
            <a:r>
              <a:rPr lang="en-US" altLang="zh-CN" sz="2500"/>
              <a:t>    more .bash_history</a:t>
            </a:r>
            <a:endParaRPr lang="en-US" altLang="zh-CN" sz="2500"/>
          </a:p>
          <a:p>
            <a:pPr>
              <a:buFont typeface="Wingdings" panose="05000000000000000000" pitchFamily="2" charset="2"/>
              <a:buNone/>
            </a:pPr>
            <a:r>
              <a:rPr lang="en-US" altLang="zh-CN" sz="2500"/>
              <a:t>    more –10 .bash_history   </a:t>
            </a:r>
            <a:endParaRPr lang="en-US" altLang="zh-CN" sz="2500"/>
          </a:p>
          <a:p>
            <a:pPr>
              <a:buFont typeface="Wingdings" panose="05000000000000000000" pitchFamily="2" charset="2"/>
              <a:buNone/>
            </a:pPr>
            <a:r>
              <a:rPr lang="en-US" altLang="zh-CN" sz="2500"/>
              <a:t>    more +5 .bash_history</a:t>
            </a:r>
            <a:endParaRPr lang="en-US" altLang="zh-CN" sz="250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a:t>less</a:t>
            </a:r>
            <a:r>
              <a:rPr lang="zh-CN" altLang="en-US"/>
              <a:t>命令</a:t>
            </a:r>
            <a:endParaRPr lang="zh-CN" altLang="en-US"/>
          </a:p>
        </p:txBody>
      </p:sp>
      <p:sp>
        <p:nvSpPr>
          <p:cNvPr id="56832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500"/>
              <a:t>分页查看，类似</a:t>
            </a:r>
            <a:r>
              <a:rPr lang="en-US" altLang="zh-CN" sz="2500"/>
              <a:t>more</a:t>
            </a:r>
            <a:r>
              <a:rPr lang="zh-CN" altLang="en-US" sz="2500"/>
              <a:t>，也可方向键滚动显示，按</a:t>
            </a:r>
            <a:r>
              <a:rPr lang="en-US" altLang="zh-CN" sz="2500"/>
              <a:t>q</a:t>
            </a:r>
            <a:r>
              <a:rPr lang="zh-CN" altLang="en-US" sz="2500"/>
              <a:t>键结束浏览。读取速度较快。</a:t>
            </a:r>
            <a:endParaRPr lang="zh-CN" altLang="en-US" sz="2900"/>
          </a:p>
          <a:p>
            <a:r>
              <a:rPr lang="zh-CN" altLang="zh-CN" sz="2900"/>
              <a:t>【</a:t>
            </a:r>
            <a:r>
              <a:rPr lang="zh-CN" altLang="en-US" sz="2900"/>
              <a:t>格式</a:t>
            </a:r>
            <a:r>
              <a:rPr lang="zh-CN" altLang="zh-CN" sz="2900"/>
              <a:t>】</a:t>
            </a:r>
            <a:r>
              <a:rPr lang="en-US" altLang="zh-CN" sz="2900"/>
              <a:t>less [</a:t>
            </a:r>
            <a:r>
              <a:rPr lang="zh-CN" altLang="en-US" sz="2900"/>
              <a:t>选项</a:t>
            </a:r>
            <a:r>
              <a:rPr lang="en-US" altLang="zh-CN" sz="2900"/>
              <a:t>] </a:t>
            </a:r>
            <a:r>
              <a:rPr lang="zh-CN" altLang="en-US" sz="2900"/>
              <a:t>文件名</a:t>
            </a:r>
            <a:endParaRPr lang="zh-CN" altLang="en-US" sz="2900"/>
          </a:p>
          <a:p>
            <a:r>
              <a:rPr lang="en-US" altLang="zh-CN" sz="2900"/>
              <a:t>【</a:t>
            </a:r>
            <a:r>
              <a:rPr lang="zh-CN" altLang="en-US" sz="2900"/>
              <a:t>例如</a:t>
            </a:r>
            <a:r>
              <a:rPr lang="en-US" altLang="zh-CN" sz="2900"/>
              <a:t>】</a:t>
            </a:r>
            <a:endParaRPr lang="en-US" altLang="zh-CN" sz="2900"/>
          </a:p>
          <a:p>
            <a:pPr>
              <a:buFont typeface="Wingdings" panose="05000000000000000000" pitchFamily="2" charset="2"/>
              <a:buNone/>
            </a:pPr>
            <a:r>
              <a:rPr lang="en-US" altLang="zh-CN" sz="2900"/>
              <a:t>    less .bash_history</a:t>
            </a:r>
            <a:endParaRPr lang="en-US" altLang="zh-CN" sz="2900"/>
          </a:p>
          <a:p>
            <a:endParaRPr lang="en-US" altLang="zh-CN"/>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a:t>head</a:t>
            </a:r>
            <a:r>
              <a:rPr lang="zh-CN" altLang="en-US"/>
              <a:t>、</a:t>
            </a:r>
            <a:r>
              <a:rPr lang="en-US" altLang="zh-CN"/>
              <a:t>tail</a:t>
            </a:r>
            <a:r>
              <a:rPr lang="zh-CN" altLang="en-US"/>
              <a:t>命令</a:t>
            </a:r>
            <a:endParaRPr lang="zh-CN" altLang="en-US"/>
          </a:p>
        </p:txBody>
      </p:sp>
      <p:sp>
        <p:nvSpPr>
          <p:cNvPr id="569347" name="Rectangle 3"/>
          <p:cNvSpPr>
            <a:spLocks noGrp="1" noChangeArrowheads="1"/>
          </p:cNvSpPr>
          <p:nvPr>
            <p:ph type="body" idx="1"/>
          </p:nvPr>
        </p:nvSpPr>
        <p:spPr>
          <a:xfrm>
            <a:off x="685800" y="1371600"/>
            <a:ext cx="8001000" cy="3733800"/>
          </a:xfrm>
        </p:spPr>
        <p:txBody>
          <a:bodyPr/>
          <a:lstStyle/>
          <a:p>
            <a:pPr>
              <a:lnSpc>
                <a:spcPct val="90000"/>
              </a:lnSpc>
            </a:pPr>
            <a:r>
              <a:rPr lang="en-US" altLang="zh-CN" sz="2500"/>
              <a:t>【</a:t>
            </a:r>
            <a:r>
              <a:rPr lang="zh-CN" altLang="en-US" sz="2500"/>
              <a:t>功能</a:t>
            </a:r>
            <a:r>
              <a:rPr lang="en-US" altLang="zh-CN" sz="2500"/>
              <a:t>】</a:t>
            </a:r>
            <a:r>
              <a:rPr lang="zh-CN" altLang="en-US" sz="2500"/>
              <a:t>显示文件的前部分</a:t>
            </a:r>
            <a:r>
              <a:rPr lang="en-US" altLang="zh-CN" sz="2500"/>
              <a:t>/</a:t>
            </a:r>
            <a:r>
              <a:rPr lang="zh-CN" altLang="en-US" sz="2500"/>
              <a:t>后部分，默认情况下，只显示前十行</a:t>
            </a:r>
            <a:r>
              <a:rPr lang="en-US" altLang="zh-CN" sz="2500"/>
              <a:t>/</a:t>
            </a:r>
            <a:r>
              <a:rPr lang="zh-CN" altLang="en-US" sz="2500"/>
              <a:t>后十行。</a:t>
            </a:r>
            <a:endParaRPr lang="zh-CN" altLang="en-US" sz="2500"/>
          </a:p>
          <a:p>
            <a:pPr>
              <a:lnSpc>
                <a:spcPct val="90000"/>
              </a:lnSpc>
            </a:pPr>
            <a:r>
              <a:rPr lang="zh-CN" altLang="zh-CN" sz="2500"/>
              <a:t>【</a:t>
            </a:r>
            <a:r>
              <a:rPr lang="zh-CN" altLang="en-US" sz="2500"/>
              <a:t>格式</a:t>
            </a:r>
            <a:r>
              <a:rPr lang="zh-CN" altLang="zh-CN" sz="2500"/>
              <a:t>】 </a:t>
            </a:r>
            <a:r>
              <a:rPr lang="en-US" altLang="zh-CN" sz="2600" b="0"/>
              <a:t>head/tail</a:t>
            </a:r>
            <a:r>
              <a:rPr lang="en-US" altLang="zh-CN" sz="2500"/>
              <a:t> [</a:t>
            </a:r>
            <a:r>
              <a:rPr lang="zh-CN" altLang="en-US" sz="2500"/>
              <a:t>选项</a:t>
            </a:r>
            <a:r>
              <a:rPr lang="en-US" altLang="zh-CN" sz="2500"/>
              <a:t>] </a:t>
            </a:r>
            <a:r>
              <a:rPr lang="zh-CN" altLang="en-US" sz="2500"/>
              <a:t>文件名</a:t>
            </a:r>
            <a:endParaRPr lang="zh-CN" altLang="en-US" sz="2500"/>
          </a:p>
          <a:p>
            <a:pPr>
              <a:lnSpc>
                <a:spcPct val="90000"/>
              </a:lnSpc>
            </a:pPr>
            <a:r>
              <a:rPr lang="zh-CN" altLang="en-US" sz="2500"/>
              <a:t>选项：</a:t>
            </a:r>
            <a:endParaRPr lang="zh-CN" altLang="en-US" sz="2500"/>
          </a:p>
          <a:p>
            <a:pPr lvl="1">
              <a:lnSpc>
                <a:spcPct val="90000"/>
              </a:lnSpc>
            </a:pPr>
            <a:r>
              <a:rPr lang="en-US" altLang="zh-CN" sz="2200"/>
              <a:t>-n num</a:t>
            </a:r>
            <a:r>
              <a:rPr lang="zh-CN" altLang="en-US" sz="2200"/>
              <a:t>：显示指定文件的前</a:t>
            </a:r>
            <a:r>
              <a:rPr lang="en-US" altLang="zh-CN" sz="2200"/>
              <a:t>/</a:t>
            </a:r>
            <a:r>
              <a:rPr lang="zh-CN" altLang="en-US" sz="2200"/>
              <a:t>后 </a:t>
            </a:r>
            <a:r>
              <a:rPr lang="en-US" altLang="zh-CN" sz="2200"/>
              <a:t>num</a:t>
            </a:r>
            <a:r>
              <a:rPr lang="zh-CN" altLang="en-US" sz="2200"/>
              <a:t>行</a:t>
            </a:r>
            <a:endParaRPr lang="zh-CN" altLang="en-US" sz="2100"/>
          </a:p>
          <a:p>
            <a:pPr>
              <a:lnSpc>
                <a:spcPct val="90000"/>
              </a:lnSpc>
            </a:pPr>
            <a:r>
              <a:rPr lang="en-US" altLang="zh-CN" sz="2500"/>
              <a:t>【</a:t>
            </a:r>
            <a:r>
              <a:rPr lang="zh-CN" altLang="en-US" sz="2500"/>
              <a:t>例如</a:t>
            </a:r>
            <a:r>
              <a:rPr lang="en-US" altLang="zh-CN" sz="2500"/>
              <a:t>】</a:t>
            </a:r>
            <a:endParaRPr lang="en-US" altLang="zh-CN" sz="2500"/>
          </a:p>
          <a:p>
            <a:pPr>
              <a:lnSpc>
                <a:spcPct val="90000"/>
              </a:lnSpc>
              <a:buFont typeface="Wingdings" panose="05000000000000000000" pitchFamily="2" charset="2"/>
              <a:buNone/>
            </a:pPr>
            <a:r>
              <a:rPr lang="en-US" altLang="zh-CN" sz="2500"/>
              <a:t>  head .bash_history</a:t>
            </a:r>
            <a:endParaRPr lang="en-US" altLang="zh-CN" sz="2500"/>
          </a:p>
          <a:p>
            <a:pPr>
              <a:lnSpc>
                <a:spcPct val="90000"/>
              </a:lnSpc>
              <a:buFont typeface="Wingdings" panose="05000000000000000000" pitchFamily="2" charset="2"/>
              <a:buNone/>
            </a:pPr>
            <a:r>
              <a:rPr lang="en-US" altLang="zh-CN" sz="2500"/>
              <a:t>  tail .bash_history</a:t>
            </a:r>
            <a:endParaRPr lang="en-US" altLang="zh-CN" sz="2500"/>
          </a:p>
          <a:p>
            <a:pPr>
              <a:lnSpc>
                <a:spcPct val="90000"/>
              </a:lnSpc>
              <a:buFont typeface="Wingdings" panose="05000000000000000000" pitchFamily="2" charset="2"/>
              <a:buNone/>
            </a:pPr>
            <a:r>
              <a:rPr lang="en-US" altLang="zh-CN" sz="2500"/>
              <a:t>  tail -n .bash_history</a:t>
            </a:r>
            <a:endParaRPr lang="en-US" altLang="zh-CN" sz="25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eaLnBrk="1" hangingPunct="1"/>
            <a:r>
              <a:rPr lang="en-US" altLang="zh-CN" dirty="0"/>
              <a:t>Version 7 Unix</a:t>
            </a:r>
            <a:r>
              <a:rPr lang="zh-CN" altLang="en-US" dirty="0"/>
              <a:t>推出之后，发布新的使用条款，将</a:t>
            </a:r>
            <a:r>
              <a:rPr lang="en-US" altLang="zh-CN" dirty="0"/>
              <a:t>UNIX</a:t>
            </a:r>
            <a:r>
              <a:rPr lang="zh-CN" altLang="en-US" dirty="0"/>
              <a:t>源代码私有化，在大学中不再能使用</a:t>
            </a:r>
            <a:r>
              <a:rPr lang="en-US" altLang="zh-CN" dirty="0"/>
              <a:t>UNIX</a:t>
            </a:r>
            <a:r>
              <a:rPr lang="zh-CN" altLang="en-US" dirty="0"/>
              <a:t>源代码。</a:t>
            </a:r>
            <a:endParaRPr lang="en-US" altLang="zh-CN" dirty="0" smtClean="0"/>
          </a:p>
          <a:p>
            <a:r>
              <a:rPr lang="en-US" altLang="zh-CN" dirty="0"/>
              <a:t>MINIX</a:t>
            </a:r>
            <a:r>
              <a:rPr lang="zh-CN" altLang="en-US" dirty="0"/>
              <a:t>最初发布于</a:t>
            </a:r>
            <a:r>
              <a:rPr lang="en-US" altLang="zh-CN" dirty="0"/>
              <a:t>1987</a:t>
            </a:r>
            <a:r>
              <a:rPr lang="zh-CN" altLang="en-US" dirty="0"/>
              <a:t>年，是荷兰阿姆斯特丹的</a:t>
            </a:r>
            <a:r>
              <a:rPr lang="en-US" altLang="zh-CN" dirty="0" err="1"/>
              <a:t>Vrije</a:t>
            </a:r>
            <a:r>
              <a:rPr lang="zh-CN" altLang="en-US" dirty="0"/>
              <a:t>大学计算机科学系的</a:t>
            </a:r>
            <a:r>
              <a:rPr lang="en-US" altLang="zh-CN" dirty="0"/>
              <a:t>Andrew S. </a:t>
            </a:r>
            <a:r>
              <a:rPr lang="en-US" altLang="zh-CN" dirty="0" err="1"/>
              <a:t>Tanenbaum</a:t>
            </a:r>
            <a:r>
              <a:rPr lang="zh-CN" altLang="en-US" dirty="0"/>
              <a:t>教授所发展的一个类</a:t>
            </a:r>
            <a:r>
              <a:rPr lang="en-US" altLang="zh-CN" dirty="0"/>
              <a:t>Unix</a:t>
            </a:r>
            <a:r>
              <a:rPr lang="zh-CN" altLang="en-US" dirty="0"/>
              <a:t>操作系统。</a:t>
            </a:r>
            <a:endParaRPr lang="en-US" altLang="zh-CN" dirty="0"/>
          </a:p>
          <a:p>
            <a:pPr eaLnBrk="1" hangingPunct="1"/>
            <a:r>
              <a:rPr lang="zh-CN" altLang="en-US" dirty="0">
                <a:sym typeface="+mn-ea"/>
              </a:rPr>
              <a:t>到</a:t>
            </a:r>
            <a:r>
              <a:rPr lang="en-US" altLang="zh-CN" dirty="0">
                <a:sym typeface="+mn-ea"/>
              </a:rPr>
              <a:t>1991</a:t>
            </a:r>
            <a:r>
              <a:rPr lang="zh-CN" altLang="en-US" dirty="0">
                <a:sym typeface="+mn-ea"/>
              </a:rPr>
              <a:t>年，</a:t>
            </a:r>
            <a:r>
              <a:rPr lang="en-US" altLang="zh-CN" dirty="0">
                <a:sym typeface="+mn-ea"/>
              </a:rPr>
              <a:t>GNU</a:t>
            </a:r>
            <a:r>
              <a:rPr lang="zh-CN" altLang="en-US" dirty="0">
                <a:sym typeface="+mn-ea"/>
              </a:rPr>
              <a:t>计划已经开发出了许多工具软件。最受期盼的</a:t>
            </a:r>
            <a:r>
              <a:rPr lang="en-US" altLang="zh-CN" dirty="0" smtClean="0">
                <a:sym typeface="+mn-ea"/>
              </a:rPr>
              <a:t>GNU </a:t>
            </a:r>
            <a:r>
              <a:rPr lang="en-US" altLang="zh-CN" dirty="0">
                <a:sym typeface="+mn-ea"/>
              </a:rPr>
              <a:t>C</a:t>
            </a:r>
            <a:r>
              <a:rPr lang="zh-CN" altLang="en-US" dirty="0">
                <a:sym typeface="+mn-ea"/>
              </a:rPr>
              <a:t>编译器已经出现，但还没有开发出免费的</a:t>
            </a:r>
            <a:r>
              <a:rPr lang="en-US" altLang="zh-CN" dirty="0">
                <a:sym typeface="+mn-ea"/>
              </a:rPr>
              <a:t>GNU</a:t>
            </a:r>
            <a:r>
              <a:rPr lang="zh-CN" altLang="en-US" dirty="0">
                <a:sym typeface="+mn-ea"/>
              </a:rPr>
              <a:t>操作系统。即使是</a:t>
            </a:r>
            <a:r>
              <a:rPr lang="en-US" altLang="zh-CN" dirty="0">
                <a:sym typeface="+mn-ea"/>
              </a:rPr>
              <a:t>MINIX</a:t>
            </a:r>
            <a:r>
              <a:rPr lang="zh-CN" altLang="en-US" dirty="0">
                <a:sym typeface="+mn-ea"/>
              </a:rPr>
              <a:t>也开始有了版权，需要购买才能得到源代码。而</a:t>
            </a:r>
            <a:r>
              <a:rPr lang="en-US" altLang="zh-CN" dirty="0">
                <a:sym typeface="+mn-ea"/>
              </a:rPr>
              <a:t>GNU</a:t>
            </a:r>
            <a:r>
              <a:rPr lang="zh-CN" altLang="en-US" dirty="0">
                <a:sym typeface="+mn-ea"/>
              </a:rPr>
              <a:t>的操作系统</a:t>
            </a:r>
            <a:r>
              <a:rPr lang="en-US" altLang="zh-CN" dirty="0">
                <a:sym typeface="+mn-ea"/>
              </a:rPr>
              <a:t>HURD</a:t>
            </a:r>
            <a:r>
              <a:rPr lang="zh-CN" altLang="en-US" dirty="0">
                <a:sym typeface="+mn-ea"/>
              </a:rPr>
              <a:t>一直在开发之中，并且在几年内都不能完成。</a:t>
            </a:r>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altLang="zh-CN" sz="5000"/>
              <a:t>cp</a:t>
            </a:r>
            <a:r>
              <a:rPr lang="zh-CN" altLang="en-US" sz="5000"/>
              <a:t>命令</a:t>
            </a:r>
            <a:endParaRPr lang="zh-CN" altLang="en-US" sz="5000"/>
          </a:p>
        </p:txBody>
      </p:sp>
      <p:sp>
        <p:nvSpPr>
          <p:cNvPr id="570371" name="Rectangle 3"/>
          <p:cNvSpPr>
            <a:spLocks noGrp="1" noChangeArrowheads="1"/>
          </p:cNvSpPr>
          <p:nvPr>
            <p:ph type="body" idx="1"/>
          </p:nvPr>
        </p:nvSpPr>
        <p:spPr/>
        <p:txBody>
          <a:bodyPr/>
          <a:lstStyle/>
          <a:p>
            <a:r>
              <a:rPr lang="en-US" altLang="zh-CN" sz="2700"/>
              <a:t>【</a:t>
            </a:r>
            <a:r>
              <a:rPr lang="zh-CN" altLang="en-US" sz="2700"/>
              <a:t>功能</a:t>
            </a:r>
            <a:r>
              <a:rPr lang="en-US" altLang="zh-CN" sz="2700"/>
              <a:t>】</a:t>
            </a:r>
            <a:r>
              <a:rPr lang="zh-CN" altLang="en-US" sz="2700"/>
              <a:t>复制文件或目录到指定的目录或文件。</a:t>
            </a:r>
            <a:endParaRPr lang="zh-CN" altLang="en-US" sz="2700"/>
          </a:p>
          <a:p>
            <a:r>
              <a:rPr lang="zh-CN" altLang="zh-CN" sz="2700"/>
              <a:t>【</a:t>
            </a:r>
            <a:r>
              <a:rPr lang="zh-CN" altLang="en-US" sz="2700"/>
              <a:t>格式</a:t>
            </a:r>
            <a:r>
              <a:rPr lang="zh-CN" altLang="zh-CN" sz="2700"/>
              <a:t>】</a:t>
            </a:r>
            <a:r>
              <a:rPr lang="en-US" altLang="zh-CN" sz="2700"/>
              <a:t>cp [</a:t>
            </a:r>
            <a:r>
              <a:rPr lang="zh-CN" altLang="en-US" sz="2700"/>
              <a:t>选项</a:t>
            </a:r>
            <a:r>
              <a:rPr lang="en-US" altLang="zh-CN" sz="2700"/>
              <a:t>] </a:t>
            </a:r>
            <a:r>
              <a:rPr lang="zh-CN" altLang="en-US" sz="2700"/>
              <a:t>源文件或目录 目标文件或目录</a:t>
            </a:r>
            <a:endParaRPr lang="zh-CN" altLang="en-US" sz="2700"/>
          </a:p>
          <a:p>
            <a:r>
              <a:rPr lang="zh-CN" altLang="en-US" sz="2700"/>
              <a:t>选项</a:t>
            </a:r>
            <a:r>
              <a:rPr lang="en-US" altLang="zh-CN" sz="2700"/>
              <a:t>: </a:t>
            </a:r>
            <a:endParaRPr lang="en-US" altLang="zh-CN" sz="2700"/>
          </a:p>
          <a:p>
            <a:pPr lvl="1"/>
            <a:r>
              <a:rPr lang="en-US" altLang="zh-CN" sz="2300"/>
              <a:t>-i</a:t>
            </a:r>
            <a:r>
              <a:rPr lang="zh-CN" altLang="en-US" sz="2300"/>
              <a:t>：交互式，询问是否覆盖。</a:t>
            </a:r>
            <a:endParaRPr lang="zh-CN" altLang="en-US" sz="2300"/>
          </a:p>
          <a:p>
            <a:pPr lvl="1"/>
            <a:r>
              <a:rPr lang="en-US" altLang="zh-CN" sz="2300"/>
              <a:t>-r</a:t>
            </a:r>
            <a:r>
              <a:rPr lang="zh-CN" altLang="en-US" sz="2300"/>
              <a:t>：递归复制。</a:t>
            </a:r>
            <a:endParaRPr lang="zh-CN" altLang="en-US" sz="2300"/>
          </a:p>
          <a:p>
            <a:r>
              <a:rPr lang="en-US" altLang="zh-CN" sz="2700"/>
              <a:t>【</a:t>
            </a:r>
            <a:r>
              <a:rPr lang="zh-CN" altLang="en-US" sz="2700"/>
              <a:t>例如</a:t>
            </a:r>
            <a:r>
              <a:rPr lang="en-US" altLang="zh-CN" sz="2700"/>
              <a:t>】</a:t>
            </a:r>
            <a:endParaRPr lang="en-US" altLang="zh-CN" sz="2700"/>
          </a:p>
          <a:p>
            <a:pPr>
              <a:buFont typeface="Wingdings" panose="05000000000000000000" pitchFamily="2" charset="2"/>
              <a:buNone/>
            </a:pPr>
            <a:r>
              <a:rPr lang="en-US" altLang="zh-CN" sz="2700"/>
              <a:t>  cp aa.txt  /root/123</a:t>
            </a:r>
            <a:endParaRPr lang="en-US" altLang="zh-CN" sz="2700"/>
          </a:p>
          <a:p>
            <a:pPr>
              <a:buFont typeface="Wingdings" panose="05000000000000000000" pitchFamily="2" charset="2"/>
              <a:buNone/>
            </a:pPr>
            <a:r>
              <a:rPr lang="en-US" altLang="zh-CN" sz="2700"/>
              <a:t>  cp –i aa.txt  /root/123</a:t>
            </a:r>
            <a:endParaRPr lang="en-US" altLang="zh-CN" sz="2700"/>
          </a:p>
          <a:p>
            <a:pPr>
              <a:buFont typeface="Wingdings" panose="05000000000000000000" pitchFamily="2" charset="2"/>
              <a:buNone/>
            </a:pPr>
            <a:r>
              <a:rPr lang="en-US" altLang="zh-CN" sz="2700"/>
              <a:t>  cp –i aa.txt  /root/123/bb.txt</a:t>
            </a:r>
            <a:endParaRPr lang="en-US" altLang="zh-CN" sz="2700"/>
          </a:p>
          <a:p>
            <a:endParaRPr lang="en-US" altLang="zh-CN" sz="260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altLang="zh-CN"/>
              <a:t>mv</a:t>
            </a:r>
            <a:r>
              <a:rPr lang="zh-CN" altLang="en-US"/>
              <a:t>命令</a:t>
            </a:r>
            <a:endParaRPr lang="zh-CN" altLang="en-US"/>
          </a:p>
        </p:txBody>
      </p:sp>
      <p:sp>
        <p:nvSpPr>
          <p:cNvPr id="571395" name="Rectangle 3"/>
          <p:cNvSpPr>
            <a:spLocks noGrp="1" noChangeArrowheads="1"/>
          </p:cNvSpPr>
          <p:nvPr>
            <p:ph type="body" idx="1"/>
          </p:nvPr>
        </p:nvSpPr>
        <p:spPr>
          <a:xfrm>
            <a:off x="685800" y="1371600"/>
            <a:ext cx="8001000" cy="1905000"/>
          </a:xfrm>
        </p:spPr>
        <p:txBody>
          <a:bodyPr/>
          <a:lstStyle/>
          <a:p>
            <a:pPr>
              <a:lnSpc>
                <a:spcPct val="90000"/>
              </a:lnSpc>
            </a:pPr>
            <a:r>
              <a:rPr lang="en-US" altLang="zh-CN" sz="2600"/>
              <a:t>【</a:t>
            </a:r>
            <a:r>
              <a:rPr lang="zh-CN" altLang="en-US" sz="2600"/>
              <a:t>功能</a:t>
            </a:r>
            <a:r>
              <a:rPr lang="en-US" altLang="zh-CN" sz="2600"/>
              <a:t>】</a:t>
            </a:r>
            <a:r>
              <a:rPr lang="zh-CN" altLang="en-US" sz="2600"/>
              <a:t>移动文件或目录到指定的文件或目录</a:t>
            </a:r>
            <a:endParaRPr lang="zh-CN" altLang="en-US" sz="2600"/>
          </a:p>
          <a:p>
            <a:pPr>
              <a:lnSpc>
                <a:spcPct val="90000"/>
              </a:lnSpc>
            </a:pPr>
            <a:r>
              <a:rPr lang="zh-CN" altLang="zh-CN" sz="2600"/>
              <a:t>【</a:t>
            </a:r>
            <a:r>
              <a:rPr lang="zh-CN" altLang="en-US" sz="2600"/>
              <a:t>格式</a:t>
            </a:r>
            <a:r>
              <a:rPr lang="zh-CN" altLang="zh-CN" sz="2600"/>
              <a:t>】</a:t>
            </a:r>
            <a:r>
              <a:rPr lang="en-US" altLang="zh-CN" sz="2600"/>
              <a:t>mv [</a:t>
            </a:r>
            <a:r>
              <a:rPr lang="zh-CN" altLang="en-US" sz="2600"/>
              <a:t>选项</a:t>
            </a:r>
            <a:r>
              <a:rPr lang="en-US" altLang="zh-CN" sz="2600"/>
              <a:t>] </a:t>
            </a:r>
            <a:r>
              <a:rPr lang="zh-CN" altLang="en-US" sz="2600"/>
              <a:t>源文件或目录 目标目录或文件</a:t>
            </a:r>
            <a:endParaRPr lang="zh-CN" altLang="en-US" sz="2600"/>
          </a:p>
          <a:p>
            <a:pPr>
              <a:lnSpc>
                <a:spcPct val="90000"/>
              </a:lnSpc>
            </a:pPr>
            <a:r>
              <a:rPr lang="en-US" altLang="zh-CN" sz="2600"/>
              <a:t>【</a:t>
            </a:r>
            <a:r>
              <a:rPr lang="zh-CN" altLang="en-US" sz="2600"/>
              <a:t>例如</a:t>
            </a:r>
            <a:r>
              <a:rPr lang="en-US" altLang="zh-CN" sz="2600"/>
              <a:t>】</a:t>
            </a:r>
            <a:endParaRPr lang="en-US" altLang="zh-CN" sz="2600"/>
          </a:p>
          <a:p>
            <a:pPr>
              <a:lnSpc>
                <a:spcPct val="90000"/>
              </a:lnSpc>
              <a:buFont typeface="Wingdings" panose="05000000000000000000" pitchFamily="2" charset="2"/>
              <a:buNone/>
            </a:pPr>
            <a:r>
              <a:rPr lang="en-US" altLang="zh-CN" sz="2600"/>
              <a:t>   mv aa.txt  /root/123</a:t>
            </a:r>
            <a:endParaRPr lang="en-US" altLang="zh-CN" sz="2600"/>
          </a:p>
          <a:p>
            <a:pPr>
              <a:lnSpc>
                <a:spcPct val="90000"/>
              </a:lnSpc>
            </a:pPr>
            <a:endParaRPr lang="en-US" altLang="zh-CN" sz="260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zh-CN"/>
              <a:t>rm</a:t>
            </a:r>
            <a:r>
              <a:rPr lang="zh-CN" altLang="en-US"/>
              <a:t>命令</a:t>
            </a:r>
            <a:endParaRPr lang="zh-CN" altLang="en-US"/>
          </a:p>
        </p:txBody>
      </p:sp>
      <p:sp>
        <p:nvSpPr>
          <p:cNvPr id="572419"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删除指定的一个或多个文件。</a:t>
            </a:r>
            <a:endParaRPr lang="zh-CN" altLang="en-US" sz="2400"/>
          </a:p>
          <a:p>
            <a:r>
              <a:rPr lang="zh-CN" altLang="zh-CN" sz="2400"/>
              <a:t>【</a:t>
            </a:r>
            <a:r>
              <a:rPr lang="zh-CN" altLang="en-US" sz="2400"/>
              <a:t>格式</a:t>
            </a:r>
            <a:r>
              <a:rPr lang="zh-CN" altLang="zh-CN" sz="2400"/>
              <a:t>】</a:t>
            </a:r>
            <a:r>
              <a:rPr lang="en-US" altLang="zh-CN" sz="2400"/>
              <a:t>rm [</a:t>
            </a:r>
            <a:r>
              <a:rPr lang="zh-CN" altLang="en-US" sz="2400"/>
              <a:t>选项</a:t>
            </a:r>
            <a:r>
              <a:rPr lang="en-US" altLang="zh-CN" sz="2400"/>
              <a:t>] </a:t>
            </a:r>
            <a:r>
              <a:rPr lang="zh-CN" altLang="en-US" sz="2400"/>
              <a:t>文件名</a:t>
            </a:r>
            <a:endParaRPr lang="zh-CN" altLang="en-US" sz="2400"/>
          </a:p>
          <a:p>
            <a:r>
              <a:rPr lang="en-US" altLang="zh-CN" sz="2400"/>
              <a:t>【</a:t>
            </a:r>
            <a:r>
              <a:rPr lang="zh-CN" altLang="en-US" sz="2400"/>
              <a:t>例如</a:t>
            </a:r>
            <a:r>
              <a:rPr lang="en-US" altLang="zh-CN" sz="2400"/>
              <a:t>】</a:t>
            </a:r>
            <a:endParaRPr lang="en-US" altLang="zh-CN" sz="2400"/>
          </a:p>
          <a:p>
            <a:pPr>
              <a:buFont typeface="Wingdings" panose="05000000000000000000" pitchFamily="2" charset="2"/>
              <a:buNone/>
            </a:pPr>
            <a:r>
              <a:rPr lang="en-US" altLang="zh-CN" sz="2400"/>
              <a:t>      rm  -i  aa.txt </a:t>
            </a:r>
            <a:endParaRPr lang="en-US" altLang="zh-CN" sz="2400"/>
          </a:p>
          <a:p>
            <a:pPr>
              <a:buFont typeface="Wingdings" panose="05000000000000000000" pitchFamily="2" charset="2"/>
              <a:buNone/>
            </a:pPr>
            <a:r>
              <a:rPr lang="en-US" altLang="zh-CN" sz="2400"/>
              <a:t>      rm  -i  aa.txt  bb.txt</a:t>
            </a:r>
            <a:endParaRPr lang="en-US" altLang="zh-CN" sz="2400"/>
          </a:p>
          <a:p>
            <a:endParaRPr lang="en-US" altLang="zh-CN" sz="240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t>find</a:t>
            </a:r>
            <a:r>
              <a:rPr lang="zh-CN" altLang="en-US"/>
              <a:t>命令</a:t>
            </a:r>
            <a:endParaRPr lang="zh-CN" altLang="en-US"/>
          </a:p>
        </p:txBody>
      </p:sp>
      <p:sp>
        <p:nvSpPr>
          <p:cNvPr id="573443"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检索某个或某些特定的文件，可根据名称、类型等来检索。</a:t>
            </a:r>
            <a:endParaRPr lang="zh-CN" altLang="en-US" sz="2400"/>
          </a:p>
          <a:p>
            <a:r>
              <a:rPr lang="zh-CN" altLang="zh-CN" sz="2400"/>
              <a:t>【</a:t>
            </a:r>
            <a:r>
              <a:rPr lang="zh-CN" altLang="en-US" sz="2400"/>
              <a:t>格式</a:t>
            </a:r>
            <a:r>
              <a:rPr lang="zh-CN" altLang="zh-CN" sz="2400"/>
              <a:t>】</a:t>
            </a:r>
            <a:r>
              <a:rPr lang="en-US" altLang="zh-CN" sz="2400"/>
              <a:t>find [</a:t>
            </a:r>
            <a:r>
              <a:rPr lang="zh-CN" altLang="en-US" sz="2400"/>
              <a:t>选项</a:t>
            </a:r>
            <a:r>
              <a:rPr lang="en-US" altLang="zh-CN" sz="2400"/>
              <a:t>] [</a:t>
            </a:r>
            <a:r>
              <a:rPr lang="zh-CN" altLang="en-US" sz="2400"/>
              <a:t>路径</a:t>
            </a:r>
            <a:r>
              <a:rPr lang="en-US" altLang="zh-CN" sz="2400"/>
              <a:t>] </a:t>
            </a:r>
            <a:r>
              <a:rPr lang="zh-CN" altLang="en-US" sz="2400"/>
              <a:t>参数</a:t>
            </a:r>
            <a:endParaRPr lang="zh-CN" altLang="en-US" sz="2400"/>
          </a:p>
          <a:p>
            <a:r>
              <a:rPr lang="en-US" altLang="zh-CN" sz="2400"/>
              <a:t>【</a:t>
            </a:r>
            <a:r>
              <a:rPr lang="zh-CN" altLang="en-US" sz="2400"/>
              <a:t>例如</a:t>
            </a:r>
            <a:r>
              <a:rPr lang="en-US" altLang="zh-CN" sz="2400"/>
              <a:t>】</a:t>
            </a:r>
            <a:endParaRPr lang="en-US" altLang="zh-CN" sz="2400"/>
          </a:p>
          <a:p>
            <a:pPr>
              <a:buFont typeface="Wingdings" panose="05000000000000000000" pitchFamily="2" charset="2"/>
              <a:buNone/>
            </a:pPr>
            <a:r>
              <a:rPr lang="en-US" altLang="zh-CN" sz="2400"/>
              <a:t>      find -name  “*.txt” </a:t>
            </a:r>
            <a:endParaRPr lang="en-US" altLang="zh-CN" sz="2400"/>
          </a:p>
          <a:p>
            <a:pPr>
              <a:buFont typeface="Wingdings" panose="05000000000000000000" pitchFamily="2" charset="2"/>
              <a:buNone/>
            </a:pPr>
            <a:r>
              <a:rPr lang="en-US" altLang="zh-CN" sz="2400"/>
              <a:t>      find -type d</a:t>
            </a:r>
            <a:endParaRPr lang="en-US" altLang="zh-CN" sz="2400"/>
          </a:p>
          <a:p>
            <a:pPr>
              <a:buFont typeface="Wingdings" panose="05000000000000000000" pitchFamily="2" charset="2"/>
              <a:buNone/>
            </a:pPr>
            <a:r>
              <a:rPr lang="en-US" altLang="zh-CN" sz="2400"/>
              <a:t>      find -type f</a:t>
            </a:r>
            <a:endParaRPr lang="en-US" altLang="zh-CN" sz="2400"/>
          </a:p>
          <a:p>
            <a:endParaRPr lang="en-US" altLang="zh-CN" sz="240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altLang="zh-CN"/>
              <a:t>touch</a:t>
            </a:r>
            <a:r>
              <a:rPr lang="zh-CN" altLang="en-US"/>
              <a:t>命令</a:t>
            </a:r>
            <a:endParaRPr lang="zh-CN" altLang="en-US"/>
          </a:p>
        </p:txBody>
      </p:sp>
      <p:sp>
        <p:nvSpPr>
          <p:cNvPr id="574467" name="Rectangle 3"/>
          <p:cNvSpPr>
            <a:spLocks noGrp="1" noChangeArrowheads="1"/>
          </p:cNvSpPr>
          <p:nvPr>
            <p:ph type="body" idx="1"/>
          </p:nvPr>
        </p:nvSpPr>
        <p:spPr>
          <a:xfrm>
            <a:off x="685800" y="1371600"/>
            <a:ext cx="8001000" cy="4114800"/>
          </a:xfrm>
        </p:spPr>
        <p:txBody>
          <a:bodyPr/>
          <a:lstStyle/>
          <a:p>
            <a:pPr>
              <a:lnSpc>
                <a:spcPct val="90000"/>
              </a:lnSpc>
            </a:pPr>
            <a:r>
              <a:rPr lang="en-US" altLang="zh-CN" sz="2200"/>
              <a:t>【</a:t>
            </a:r>
            <a:r>
              <a:rPr lang="zh-CN" altLang="en-US" sz="2200"/>
              <a:t>功能</a:t>
            </a:r>
            <a:r>
              <a:rPr lang="en-US" altLang="zh-CN" sz="2200"/>
              <a:t>】</a:t>
            </a:r>
            <a:r>
              <a:rPr lang="zh-CN" altLang="en-US" sz="2200"/>
              <a:t>改变文件的时间记录，或创建一个空白文件。</a:t>
            </a:r>
            <a:endParaRPr lang="zh-CN" altLang="en-US" sz="2200"/>
          </a:p>
          <a:p>
            <a:pPr>
              <a:lnSpc>
                <a:spcPct val="90000"/>
              </a:lnSpc>
            </a:pPr>
            <a:r>
              <a:rPr lang="zh-CN" altLang="zh-CN" sz="2200"/>
              <a:t>【</a:t>
            </a:r>
            <a:r>
              <a:rPr lang="zh-CN" altLang="en-US" sz="2200"/>
              <a:t>格式</a:t>
            </a:r>
            <a:r>
              <a:rPr lang="zh-CN" altLang="zh-CN" sz="2200"/>
              <a:t>】</a:t>
            </a:r>
            <a:r>
              <a:rPr lang="en-US" altLang="zh-CN" sz="2200"/>
              <a:t>touch [</a:t>
            </a:r>
            <a:r>
              <a:rPr lang="zh-CN" altLang="en-US" sz="2200"/>
              <a:t>选项</a:t>
            </a:r>
            <a:r>
              <a:rPr lang="en-US" altLang="zh-CN" sz="2200"/>
              <a:t>] </a:t>
            </a:r>
            <a:r>
              <a:rPr lang="zh-CN" altLang="en-US" sz="2200"/>
              <a:t>文件名</a:t>
            </a:r>
            <a:endParaRPr lang="zh-CN" altLang="en-US" sz="2200"/>
          </a:p>
          <a:p>
            <a:pPr>
              <a:lnSpc>
                <a:spcPct val="90000"/>
              </a:lnSpc>
            </a:pPr>
            <a:r>
              <a:rPr lang="zh-CN" altLang="en-US" sz="2200"/>
              <a:t>选项：</a:t>
            </a:r>
            <a:endParaRPr lang="zh-CN" altLang="en-US" sz="2200"/>
          </a:p>
          <a:p>
            <a:pPr lvl="1">
              <a:lnSpc>
                <a:spcPct val="90000"/>
              </a:lnSpc>
            </a:pPr>
            <a:r>
              <a:rPr lang="zh-CN" altLang="en-US" sz="2100"/>
              <a:t>无：如目标文件不存在，则建立新的文件。</a:t>
            </a:r>
            <a:endParaRPr lang="zh-CN" altLang="en-US" sz="2100"/>
          </a:p>
          <a:p>
            <a:pPr lvl="1">
              <a:lnSpc>
                <a:spcPct val="90000"/>
              </a:lnSpc>
            </a:pPr>
            <a:r>
              <a:rPr lang="en-US" altLang="zh-CN" sz="2100"/>
              <a:t>-c</a:t>
            </a:r>
            <a:r>
              <a:rPr lang="zh-CN" altLang="en-US" sz="2100"/>
              <a:t>：如目标文件不存在，不会建立新的文件。</a:t>
            </a:r>
            <a:endParaRPr lang="zh-CN" altLang="en-US" sz="2100"/>
          </a:p>
          <a:p>
            <a:pPr lvl="1">
              <a:lnSpc>
                <a:spcPct val="90000"/>
              </a:lnSpc>
            </a:pPr>
            <a:r>
              <a:rPr lang="en-US" altLang="zh-CN" sz="2100"/>
              <a:t>-a</a:t>
            </a:r>
            <a:r>
              <a:rPr lang="zh-CN" altLang="en-US" sz="2100"/>
              <a:t>：改变文件的读取时间记录。</a:t>
            </a:r>
            <a:endParaRPr lang="zh-CN" altLang="en-US" sz="2100"/>
          </a:p>
          <a:p>
            <a:pPr lvl="1">
              <a:lnSpc>
                <a:spcPct val="90000"/>
              </a:lnSpc>
            </a:pPr>
            <a:r>
              <a:rPr lang="en-US" altLang="zh-CN" sz="2100"/>
              <a:t>-d</a:t>
            </a:r>
            <a:r>
              <a:rPr lang="zh-CN" altLang="en-US" sz="2100"/>
              <a:t>：设定时间和日期。</a:t>
            </a:r>
            <a:endParaRPr lang="zh-CN" altLang="en-US" sz="2100"/>
          </a:p>
          <a:p>
            <a:pPr>
              <a:lnSpc>
                <a:spcPct val="90000"/>
              </a:lnSpc>
            </a:pPr>
            <a:r>
              <a:rPr lang="en-US" altLang="zh-CN" sz="2200"/>
              <a:t>【</a:t>
            </a:r>
            <a:r>
              <a:rPr lang="zh-CN" altLang="en-US" sz="2200"/>
              <a:t>例如</a:t>
            </a:r>
            <a:r>
              <a:rPr lang="en-US" altLang="zh-CN" sz="2200"/>
              <a:t>】</a:t>
            </a:r>
            <a:endParaRPr lang="en-US" altLang="zh-CN" sz="2200"/>
          </a:p>
          <a:p>
            <a:pPr>
              <a:lnSpc>
                <a:spcPct val="90000"/>
              </a:lnSpc>
              <a:buFont typeface="Wingdings" panose="05000000000000000000" pitchFamily="2" charset="2"/>
              <a:buNone/>
            </a:pPr>
            <a:r>
              <a:rPr lang="en-US" altLang="zh-CN" sz="2200"/>
              <a:t>    touch dd.txt</a:t>
            </a:r>
            <a:endParaRPr lang="en-US" altLang="zh-CN" sz="2200"/>
          </a:p>
          <a:p>
            <a:pPr>
              <a:lnSpc>
                <a:spcPct val="90000"/>
              </a:lnSpc>
              <a:buFont typeface="Wingdings" panose="05000000000000000000" pitchFamily="2" charset="2"/>
              <a:buNone/>
            </a:pPr>
            <a:r>
              <a:rPr lang="en-US" altLang="zh-CN" sz="2200"/>
              <a:t>    touch –c  ee.txt</a:t>
            </a:r>
            <a:endParaRPr lang="en-US" altLang="zh-CN" sz="220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a:t>ln</a:t>
            </a:r>
            <a:r>
              <a:rPr lang="zh-CN" altLang="en-US"/>
              <a:t>命令</a:t>
            </a:r>
            <a:endParaRPr lang="zh-CN" altLang="en-US"/>
          </a:p>
        </p:txBody>
      </p:sp>
      <p:sp>
        <p:nvSpPr>
          <p:cNvPr id="575491" name="Rectangle 3"/>
          <p:cNvSpPr>
            <a:spLocks noGrp="1" noChangeArrowheads="1"/>
          </p:cNvSpPr>
          <p:nvPr>
            <p:ph type="body" idx="1"/>
          </p:nvPr>
        </p:nvSpPr>
        <p:spPr>
          <a:xfrm>
            <a:off x="685800" y="1371600"/>
            <a:ext cx="8001000" cy="3886200"/>
          </a:xfrm>
        </p:spPr>
        <p:txBody>
          <a:bodyPr/>
          <a:lstStyle/>
          <a:p>
            <a:r>
              <a:rPr lang="en-US" altLang="zh-CN" sz="2700"/>
              <a:t>【</a:t>
            </a:r>
            <a:r>
              <a:rPr lang="zh-CN" altLang="en-US" sz="2700"/>
              <a:t>功能</a:t>
            </a:r>
            <a:r>
              <a:rPr lang="en-US" altLang="zh-CN" sz="2700"/>
              <a:t>】</a:t>
            </a:r>
            <a:r>
              <a:rPr lang="zh-CN" altLang="en-US" sz="2700"/>
              <a:t>创建链接文件。</a:t>
            </a:r>
            <a:endParaRPr lang="zh-CN" altLang="en-US" sz="2700"/>
          </a:p>
          <a:p>
            <a:r>
              <a:rPr lang="zh-CN" altLang="zh-CN" sz="2700"/>
              <a:t>【</a:t>
            </a:r>
            <a:r>
              <a:rPr lang="zh-CN" altLang="en-US" sz="2700"/>
              <a:t>格式</a:t>
            </a:r>
            <a:r>
              <a:rPr lang="zh-CN" altLang="zh-CN" sz="2700"/>
              <a:t>】</a:t>
            </a:r>
            <a:r>
              <a:rPr lang="en-US" altLang="zh-CN" sz="2700"/>
              <a:t>ln [</a:t>
            </a:r>
            <a:r>
              <a:rPr lang="zh-CN" altLang="en-US" sz="2700"/>
              <a:t>选项</a:t>
            </a:r>
            <a:r>
              <a:rPr lang="en-US" altLang="zh-CN" sz="2700"/>
              <a:t>] </a:t>
            </a:r>
            <a:r>
              <a:rPr lang="zh-CN" altLang="en-US" sz="2700"/>
              <a:t>源文件名 链接文件</a:t>
            </a:r>
            <a:endParaRPr lang="zh-CN" altLang="en-US" sz="2700"/>
          </a:p>
          <a:p>
            <a:r>
              <a:rPr lang="zh-CN" altLang="en-US" sz="2700"/>
              <a:t>选项：</a:t>
            </a:r>
            <a:endParaRPr lang="zh-CN" altLang="en-US" sz="2700"/>
          </a:p>
          <a:p>
            <a:pPr lvl="1"/>
            <a:r>
              <a:rPr lang="zh-CN" altLang="en-US" sz="2300"/>
              <a:t>无：硬链接文件。</a:t>
            </a:r>
            <a:endParaRPr lang="zh-CN" altLang="en-US" sz="2300"/>
          </a:p>
          <a:p>
            <a:pPr lvl="1"/>
            <a:r>
              <a:rPr lang="zh-CN" altLang="en-US" sz="2300"/>
              <a:t> </a:t>
            </a:r>
            <a:r>
              <a:rPr lang="en-US" altLang="zh-CN" sz="2300"/>
              <a:t>-s</a:t>
            </a:r>
            <a:r>
              <a:rPr lang="zh-CN" altLang="en-US" sz="2300"/>
              <a:t>：软链接文件，符号链接文件。</a:t>
            </a:r>
            <a:endParaRPr lang="zh-CN" altLang="en-US" sz="2300"/>
          </a:p>
          <a:p>
            <a:r>
              <a:rPr lang="en-US" altLang="zh-CN" sz="2700"/>
              <a:t>【</a:t>
            </a:r>
            <a:r>
              <a:rPr lang="zh-CN" altLang="en-US" sz="2700"/>
              <a:t>例如</a:t>
            </a:r>
            <a:r>
              <a:rPr lang="en-US" altLang="zh-CN" sz="2700"/>
              <a:t>】</a:t>
            </a:r>
            <a:endParaRPr lang="en-US" altLang="zh-CN" sz="2700"/>
          </a:p>
          <a:p>
            <a:pPr>
              <a:buFont typeface="Wingdings" panose="05000000000000000000" pitchFamily="2" charset="2"/>
              <a:buNone/>
            </a:pPr>
            <a:r>
              <a:rPr lang="en-US" altLang="zh-CN" sz="2700"/>
              <a:t>    ln aa /root/123/bb</a:t>
            </a:r>
            <a:endParaRPr lang="en-US" altLang="zh-CN" sz="2700"/>
          </a:p>
          <a:p>
            <a:pPr>
              <a:buFont typeface="Wingdings" panose="05000000000000000000" pitchFamily="2" charset="2"/>
              <a:buNone/>
            </a:pPr>
            <a:r>
              <a:rPr lang="en-US" altLang="zh-CN" sz="2700"/>
              <a:t>    ln –s  aa /root/123/cc </a:t>
            </a:r>
            <a:endParaRPr lang="en-US" altLang="zh-CN" sz="260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sz="4600"/>
              <a:t>shell</a:t>
            </a:r>
            <a:r>
              <a:rPr lang="zh-CN" altLang="en-US" sz="4600"/>
              <a:t>命令基础</a:t>
            </a:r>
            <a:endParaRPr lang="zh-CN" altLang="en-US" sz="4600"/>
          </a:p>
        </p:txBody>
      </p:sp>
      <p:sp>
        <p:nvSpPr>
          <p:cNvPr id="542723" name="Rectangle 3"/>
          <p:cNvSpPr>
            <a:spLocks noGrp="1" noChangeArrowheads="1"/>
          </p:cNvSpPr>
          <p:nvPr>
            <p:ph type="body" idx="1"/>
          </p:nvPr>
        </p:nvSpPr>
        <p:spPr>
          <a:xfrm>
            <a:off x="685800" y="1371600"/>
            <a:ext cx="8001000" cy="1981200"/>
          </a:xfrm>
        </p:spPr>
        <p:txBody>
          <a:bodyPr/>
          <a:lstStyle/>
          <a:p>
            <a:r>
              <a:rPr lang="zh-CN" altLang="en-US" sz="2600" dirty="0" smtClean="0"/>
              <a:t>编辑</a:t>
            </a:r>
            <a:r>
              <a:rPr lang="zh-CN" altLang="en-US" sz="2600" dirty="0"/>
              <a:t>和修改命令：</a:t>
            </a:r>
            <a:endParaRPr lang="zh-CN" altLang="en-US" sz="2600" dirty="0"/>
          </a:p>
          <a:p>
            <a:r>
              <a:rPr lang="zh-CN" altLang="en-US" sz="2600" dirty="0"/>
              <a:t>输入命令后，可通过左右方向键、</a:t>
            </a:r>
            <a:r>
              <a:rPr lang="en-US" altLang="zh-CN" sz="2600" dirty="0"/>
              <a:t>Home</a:t>
            </a:r>
            <a:r>
              <a:rPr lang="zh-CN" altLang="en-US" sz="2600" dirty="0"/>
              <a:t>键、</a:t>
            </a:r>
            <a:r>
              <a:rPr lang="en-US" altLang="zh-CN" sz="2600" dirty="0"/>
              <a:t>End</a:t>
            </a:r>
            <a:r>
              <a:rPr lang="zh-CN" altLang="en-US" sz="2600" dirty="0"/>
              <a:t>键等来移动光标，然后再配合</a:t>
            </a:r>
            <a:r>
              <a:rPr lang="en-US" altLang="zh-CN" sz="2600" dirty="0"/>
              <a:t>Delete</a:t>
            </a:r>
            <a:r>
              <a:rPr lang="zh-CN" altLang="en-US" sz="2600" dirty="0"/>
              <a:t>和</a:t>
            </a:r>
            <a:r>
              <a:rPr lang="en-US" altLang="zh-CN" sz="2600" dirty="0"/>
              <a:t>Backspace</a:t>
            </a:r>
            <a:r>
              <a:rPr lang="zh-CN" altLang="en-US" sz="2600" dirty="0"/>
              <a:t>键可对命令进行编辑和修改。</a:t>
            </a:r>
            <a:endParaRPr lang="zh-CN" altLang="en-US" sz="2600"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ltLang="zh-CN" sz="4600"/>
              <a:t>shell</a:t>
            </a:r>
            <a:r>
              <a:rPr lang="zh-CN" altLang="en-US" sz="4600"/>
              <a:t>命令基础</a:t>
            </a:r>
            <a:endParaRPr lang="zh-CN" altLang="en-US" sz="4600"/>
          </a:p>
        </p:txBody>
      </p:sp>
      <p:sp>
        <p:nvSpPr>
          <p:cNvPr id="540675" name="Rectangle 3"/>
          <p:cNvSpPr>
            <a:spLocks noGrp="1" noChangeArrowheads="1"/>
          </p:cNvSpPr>
          <p:nvPr>
            <p:ph type="body" idx="1"/>
          </p:nvPr>
        </p:nvSpPr>
        <p:spPr/>
        <p:txBody>
          <a:bodyPr/>
          <a:lstStyle/>
          <a:p>
            <a:r>
              <a:rPr lang="zh-CN" altLang="en-US" dirty="0" smtClean="0"/>
              <a:t>使用</a:t>
            </a:r>
            <a:r>
              <a:rPr lang="zh-CN" altLang="en-US" dirty="0"/>
              <a:t>帮助命令：</a:t>
            </a:r>
            <a:endParaRPr lang="zh-CN" altLang="en-US" dirty="0"/>
          </a:p>
        </p:txBody>
      </p:sp>
      <p:graphicFrame>
        <p:nvGraphicFramePr>
          <p:cNvPr id="540676" name="Group 4"/>
          <p:cNvGraphicFramePr>
            <a:graphicFrameLocks noGrp="1"/>
          </p:cNvGraphicFramePr>
          <p:nvPr/>
        </p:nvGraphicFramePr>
        <p:xfrm>
          <a:off x="990600" y="2209800"/>
          <a:ext cx="7467600" cy="4340352"/>
        </p:xfrm>
        <a:graphic>
          <a:graphicData uri="http://schemas.openxmlformats.org/drawingml/2006/table">
            <a:tbl>
              <a:tblPr/>
              <a:tblGrid>
                <a:gridCol w="2436813"/>
                <a:gridCol w="1828800"/>
                <a:gridCol w="3201987"/>
              </a:tblGrid>
              <a:tr h="45720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格式</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使用范围</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举例</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cat</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man</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echo</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cat</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echo</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cat</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39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 </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endPar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--help</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echo --help</a:t>
                      </a:r>
                      <a:endPar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40702" name="AutoShape 30"/>
          <p:cNvSpPr>
            <a:spLocks noChangeArrowheads="1"/>
          </p:cNvSpPr>
          <p:nvPr/>
        </p:nvSpPr>
        <p:spPr bwMode="auto">
          <a:xfrm>
            <a:off x="6019800" y="838200"/>
            <a:ext cx="2514600" cy="1676400"/>
          </a:xfrm>
          <a:prstGeom prst="irregularSeal1">
            <a:avLst/>
          </a:prstGeom>
          <a:solidFill>
            <a:schemeClr val="bg1"/>
          </a:solidFill>
          <a:ln w="19050"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Verdana" panose="020B0604030504040204" pitchFamily="34" charset="0"/>
              </a:rPr>
              <a:t>按</a:t>
            </a:r>
            <a:r>
              <a:rPr lang="en-US" altLang="zh-CN" sz="2400" b="1">
                <a:latin typeface="Verdana" panose="020B0604030504040204" pitchFamily="34" charset="0"/>
              </a:rPr>
              <a:t>q</a:t>
            </a:r>
            <a:r>
              <a:rPr lang="zh-CN" altLang="en-US" sz="2400" b="1">
                <a:latin typeface="Verdana" panose="020B0604030504040204" pitchFamily="34" charset="0"/>
              </a:rPr>
              <a:t>键退出</a:t>
            </a:r>
            <a:endParaRPr lang="zh-CN" altLang="en-US" sz="2400" b="1">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40702"/>
                                        </p:tgtEl>
                                        <p:attrNameLst>
                                          <p:attrName>style.visibility</p:attrName>
                                        </p:attrNameLst>
                                      </p:cBhvr>
                                      <p:to>
                                        <p:strVal val="visible"/>
                                      </p:to>
                                    </p:set>
                                    <p:animEffect transition="in" filter="diamond(in)">
                                      <p:cBhvr>
                                        <p:cTn id="7" dur="2000"/>
                                        <p:tgtEl>
                                          <p:spTgt spid="540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7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CN" sz="4600"/>
              <a:t>shell</a:t>
            </a:r>
            <a:r>
              <a:rPr lang="zh-CN" altLang="en-US" sz="4600"/>
              <a:t>命令基础</a:t>
            </a:r>
            <a:endParaRPr lang="zh-CN" altLang="en-US" sz="4600"/>
          </a:p>
        </p:txBody>
      </p:sp>
      <p:sp>
        <p:nvSpPr>
          <p:cNvPr id="541699" name="Rectangle 3"/>
          <p:cNvSpPr>
            <a:spLocks noGrp="1" noChangeArrowheads="1"/>
          </p:cNvSpPr>
          <p:nvPr>
            <p:ph type="body" idx="1"/>
          </p:nvPr>
        </p:nvSpPr>
        <p:spPr/>
        <p:txBody>
          <a:bodyPr/>
          <a:lstStyle/>
          <a:p>
            <a:r>
              <a:rPr lang="zh-CN" altLang="en-US" sz="2600" dirty="0" smtClean="0"/>
              <a:t>历史</a:t>
            </a:r>
            <a:r>
              <a:rPr lang="zh-CN" altLang="en-US" sz="2600" dirty="0"/>
              <a:t>命令和</a:t>
            </a:r>
            <a:r>
              <a:rPr lang="en-US" altLang="zh-CN" sz="2600" dirty="0"/>
              <a:t>Tab</a:t>
            </a:r>
            <a:r>
              <a:rPr lang="zh-CN" altLang="en-US" sz="2600" dirty="0"/>
              <a:t>自动补全功能：</a:t>
            </a:r>
            <a:endParaRPr lang="zh-CN" altLang="en-US" sz="2600" dirty="0"/>
          </a:p>
          <a:p>
            <a:r>
              <a:rPr lang="zh-CN" altLang="en-US" sz="2600" dirty="0">
                <a:solidFill>
                  <a:srgbClr val="FF3300"/>
                </a:solidFill>
                <a:latin typeface="宋体" panose="02010600030101010101" pitchFamily="2" charset="-122"/>
              </a:rPr>
              <a:t>方向键</a:t>
            </a:r>
            <a:r>
              <a:rPr lang="zh-CN" altLang="en-US" sz="2600" dirty="0">
                <a:latin typeface="宋体" panose="02010600030101010101" pitchFamily="2" charset="-122"/>
              </a:rPr>
              <a:t>：使用上、下方向键，可自动选择以前使用过的命令。</a:t>
            </a:r>
            <a:endParaRPr lang="zh-CN" altLang="en-US" sz="2600" dirty="0">
              <a:latin typeface="宋体" panose="02010600030101010101" pitchFamily="2" charset="-122"/>
            </a:endParaRPr>
          </a:p>
          <a:p>
            <a:pPr lvl="1"/>
            <a:r>
              <a:rPr lang="zh-CN" altLang="en-US" sz="2200" dirty="0">
                <a:latin typeface="宋体" panose="02010600030101010101" pitchFamily="2" charset="-122"/>
              </a:rPr>
              <a:t>历史命令被保存在一个名为</a:t>
            </a:r>
            <a:r>
              <a:rPr lang="en-US" altLang="zh-CN" sz="2200" dirty="0">
                <a:latin typeface="宋体" panose="02010600030101010101" pitchFamily="2" charset="-122"/>
              </a:rPr>
              <a:t>.</a:t>
            </a:r>
            <a:r>
              <a:rPr lang="en-US" altLang="zh-CN" sz="2200" dirty="0" err="1">
                <a:latin typeface="宋体" panose="02010600030101010101" pitchFamily="2" charset="-122"/>
              </a:rPr>
              <a:t>bash_history</a:t>
            </a:r>
            <a:r>
              <a:rPr lang="zh-CN" altLang="en-US" sz="2200" dirty="0">
                <a:latin typeface="宋体" panose="02010600030101010101" pitchFamily="2" charset="-122"/>
              </a:rPr>
              <a:t>的文件中，它是当前主目录中的文件，可查看和阅读。</a:t>
            </a:r>
            <a:endParaRPr lang="zh-CN" altLang="en-US" sz="2200" dirty="0">
              <a:latin typeface="宋体" panose="02010600030101010101" pitchFamily="2" charset="-122"/>
            </a:endParaRPr>
          </a:p>
          <a:p>
            <a:r>
              <a:rPr lang="en-US" altLang="zh-CN" sz="2600" dirty="0">
                <a:solidFill>
                  <a:srgbClr val="FF3300"/>
                </a:solidFill>
                <a:latin typeface="宋体" panose="02010600030101010101" pitchFamily="2" charset="-122"/>
              </a:rPr>
              <a:t>Tab</a:t>
            </a:r>
            <a:r>
              <a:rPr lang="zh-CN" altLang="en-US" sz="2600" dirty="0">
                <a:solidFill>
                  <a:srgbClr val="FF3300"/>
                </a:solidFill>
                <a:latin typeface="宋体" panose="02010600030101010101" pitchFamily="2" charset="-122"/>
              </a:rPr>
              <a:t>键</a:t>
            </a:r>
            <a:r>
              <a:rPr lang="zh-CN" altLang="en-US" sz="2600" dirty="0">
                <a:latin typeface="宋体" panose="02010600030101010101" pitchFamily="2" charset="-122"/>
              </a:rPr>
              <a:t>：使用</a:t>
            </a:r>
            <a:r>
              <a:rPr lang="en-US" altLang="zh-CN" sz="2600" dirty="0">
                <a:latin typeface="宋体" panose="02010600030101010101" pitchFamily="2" charset="-122"/>
              </a:rPr>
              <a:t>Tab</a:t>
            </a:r>
            <a:r>
              <a:rPr lang="zh-CN" altLang="en-US" sz="2600" dirty="0">
                <a:latin typeface="宋体" panose="02010600030101010101" pitchFamily="2" charset="-122"/>
              </a:rPr>
              <a:t>键，可自动补全命令或路径。若有多个符合条件的选项，则可再次按</a:t>
            </a:r>
            <a:r>
              <a:rPr lang="en-US" altLang="zh-CN" sz="2600" dirty="0">
                <a:latin typeface="宋体" panose="02010600030101010101" pitchFamily="2" charset="-122"/>
              </a:rPr>
              <a:t>Tab</a:t>
            </a:r>
            <a:r>
              <a:rPr lang="zh-CN" altLang="en-US" sz="2600" dirty="0">
                <a:latin typeface="宋体" panose="02010600030101010101" pitchFamily="2" charset="-122"/>
              </a:rPr>
              <a:t>，输入下一个字符，再次按</a:t>
            </a:r>
            <a:r>
              <a:rPr lang="en-US" altLang="zh-CN" sz="2600" dirty="0">
                <a:latin typeface="宋体" panose="02010600030101010101" pitchFamily="2" charset="-122"/>
              </a:rPr>
              <a:t>Tab</a:t>
            </a:r>
            <a:r>
              <a:rPr lang="zh-CN" altLang="en-US" sz="2600" dirty="0">
                <a:latin typeface="宋体" panose="02010600030101010101" pitchFamily="2" charset="-122"/>
              </a:rPr>
              <a:t>，直至补全。</a:t>
            </a:r>
            <a:endParaRPr lang="zh-CN" altLang="en-US" sz="2600" dirty="0">
              <a:latin typeface="宋体" panose="02010600030101010101" pitchFamily="2" charset="-122"/>
            </a:endParaRPr>
          </a:p>
          <a:p>
            <a:pPr lvl="1"/>
            <a:r>
              <a:rPr lang="zh-CN" altLang="en-US" sz="2200" dirty="0">
                <a:latin typeface="宋体" panose="02010600030101010101" pitchFamily="2" charset="-122"/>
              </a:rPr>
              <a:t>例如：</a:t>
            </a:r>
            <a:r>
              <a:rPr lang="en-US" altLang="zh-CN" sz="2200" dirty="0" err="1">
                <a:latin typeface="宋体" panose="02010600030101010101" pitchFamily="2" charset="-122"/>
              </a:rPr>
              <a:t>ls</a:t>
            </a:r>
            <a:r>
              <a:rPr lang="en-US" altLang="zh-CN" sz="2200" dirty="0">
                <a:latin typeface="宋体" panose="02010600030101010101" pitchFamily="2" charset="-122"/>
              </a:rPr>
              <a:t> /root/Desktop/</a:t>
            </a:r>
            <a:endParaRPr lang="en-US" altLang="zh-CN" sz="2200" dirty="0">
              <a:latin typeface="宋体" panose="02010600030101010101" pitchFamily="2" charset="-122"/>
            </a:endParaRPr>
          </a:p>
          <a:p>
            <a:pPr lvl="1"/>
            <a:r>
              <a:rPr lang="en-US" altLang="zh-CN" sz="2200" dirty="0">
                <a:latin typeface="宋体" panose="02010600030101010101" pitchFamily="2" charset="-122"/>
              </a:rPr>
              <a:t>      vi /</a:t>
            </a:r>
            <a:r>
              <a:rPr lang="en-US" altLang="zh-CN" sz="2200" dirty="0" err="1">
                <a:latin typeface="宋体" panose="02010600030101010101" pitchFamily="2" charset="-122"/>
              </a:rPr>
              <a:t>etc</a:t>
            </a:r>
            <a:r>
              <a:rPr lang="en-US" altLang="zh-CN" sz="2200" dirty="0">
                <a:latin typeface="宋体" panose="02010600030101010101" pitchFamily="2" charset="-122"/>
              </a:rPr>
              <a:t>/</a:t>
            </a:r>
            <a:r>
              <a:rPr lang="en-US" altLang="zh-CN" sz="2200" dirty="0" err="1">
                <a:latin typeface="宋体" panose="02010600030101010101" pitchFamily="2" charset="-122"/>
              </a:rPr>
              <a:t>yum.r</a:t>
            </a:r>
            <a:r>
              <a:rPr lang="en-US" altLang="zh-CN" sz="2200" dirty="0">
                <a:latin typeface="宋体" panose="02010600030101010101" pitchFamily="2" charset="-122"/>
              </a:rPr>
              <a:t>…/</a:t>
            </a:r>
            <a:r>
              <a:rPr lang="en-US" altLang="zh-CN" sz="2200" dirty="0" err="1">
                <a:latin typeface="宋体" panose="02010600030101010101" pitchFamily="2" charset="-122"/>
              </a:rPr>
              <a:t>rhel</a:t>
            </a:r>
            <a:r>
              <a:rPr lang="en-US" altLang="zh-CN" sz="2200" dirty="0">
                <a:latin typeface="宋体" panose="02010600030101010101" pitchFamily="2" charset="-122"/>
              </a:rPr>
              <a:t>…</a:t>
            </a:r>
            <a:endParaRPr lang="en-US" altLang="zh-CN" sz="2200" dirty="0">
              <a:latin typeface="宋体" panose="02010600030101010101" pitchFamily="2" charset="-122"/>
            </a:endParaRPr>
          </a:p>
          <a:p>
            <a:endParaRPr lang="en-US" altLang="zh-CN" sz="2600" dirty="0">
              <a:latin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zh-CN" altLang="en-US" dirty="0" smtClean="0"/>
              <a:t>总结</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1"/>
          <p:cNvSpPr txBox="1">
            <a:spLocks noChangeArrowheads="1"/>
          </p:cNvSpPr>
          <p:nvPr/>
        </p:nvSpPr>
        <p:spPr bwMode="auto">
          <a:xfrm>
            <a:off x="34925" y="4149725"/>
            <a:ext cx="2862263" cy="522288"/>
          </a:xfrm>
          <a:prstGeom prst="rect">
            <a:avLst/>
          </a:prstGeom>
          <a:noFill/>
          <a:ln w="38100" algn="ctr">
            <a:noFill/>
            <a:miter lim="800000"/>
          </a:ln>
        </p:spPr>
        <p:txBody>
          <a:bodyPr>
            <a:spAutoFit/>
          </a:bodyPr>
          <a:lstStyle/>
          <a:p>
            <a:pPr algn="ctr" eaLnBrk="0" hangingPunct="0"/>
            <a:r>
              <a:rPr lang="en-US" altLang="zh-CN" sz="2800" b="1" dirty="0">
                <a:solidFill>
                  <a:schemeClr val="hlink"/>
                </a:solidFill>
                <a:cs typeface="Times New Roman" panose="02020603050405020304" pitchFamily="18" charset="0"/>
              </a:rPr>
              <a:t>Linus Torvalds</a:t>
            </a:r>
            <a:endParaRPr lang="en-US" altLang="zh-CN" sz="2800" b="1" dirty="0">
              <a:solidFill>
                <a:schemeClr val="hlink"/>
              </a:solidFill>
              <a:cs typeface="Times New Roman" panose="02020603050405020304" pitchFamily="18" charset="0"/>
            </a:endParaRPr>
          </a:p>
        </p:txBody>
      </p:sp>
      <p:sp>
        <p:nvSpPr>
          <p:cNvPr id="33795" name="Rectangle 12"/>
          <p:cNvSpPr>
            <a:spLocks noChangeArrowheads="1"/>
          </p:cNvSpPr>
          <p:nvPr/>
        </p:nvSpPr>
        <p:spPr bwMode="auto">
          <a:xfrm>
            <a:off x="2897188" y="1371600"/>
            <a:ext cx="6048375" cy="4508500"/>
          </a:xfrm>
          <a:prstGeom prst="rect">
            <a:avLst/>
          </a:prstGeom>
          <a:noFill/>
          <a:ln w="12700">
            <a:noFill/>
            <a:miter lim="800000"/>
          </a:ln>
        </p:spPr>
        <p:txBody>
          <a:bodyPr lIns="82124" tIns="41061" rIns="82124" bIns="41061" anchor="ctr" anchorCtr="1"/>
          <a:lstStyle/>
          <a:p>
            <a:pPr eaLnBrk="0" hangingPunct="0">
              <a:lnSpc>
                <a:spcPct val="130000"/>
              </a:lnSpc>
              <a:spcBef>
                <a:spcPct val="50000"/>
              </a:spcBef>
              <a:buClr>
                <a:srgbClr val="FF0000"/>
              </a:buClr>
              <a:buFont typeface="Wingdings" panose="05000000000000000000" pitchFamily="2" charset="2"/>
              <a:buChar char="Ø"/>
            </a:pPr>
            <a:r>
              <a:rPr lang="zh-CN" altLang="en-US" sz="2400" b="1" dirty="0">
                <a:solidFill>
                  <a:srgbClr val="000000"/>
                </a:solidFill>
                <a:latin typeface="宋体" panose="02010600030101010101" pitchFamily="2" charset="-122"/>
              </a:rPr>
              <a:t>芬兰、赫尔辛基大学、</a:t>
            </a:r>
            <a:r>
              <a:rPr lang="en-US" altLang="zh-CN" sz="2400" b="1" dirty="0" smtClean="0">
                <a:solidFill>
                  <a:srgbClr val="000000"/>
                </a:solidFill>
                <a:latin typeface="宋体" panose="02010600030101010101" pitchFamily="2" charset="-122"/>
              </a:rPr>
              <a:t>1991</a:t>
            </a:r>
            <a:endParaRPr lang="en-US" altLang="zh-CN" sz="2400" b="1" dirty="0">
              <a:solidFill>
                <a:srgbClr val="000000"/>
              </a:solidFill>
              <a:latin typeface="宋体" panose="02010600030101010101" pitchFamily="2" charset="-122"/>
            </a:endParaRPr>
          </a:p>
        </p:txBody>
      </p:sp>
      <p:pic>
        <p:nvPicPr>
          <p:cNvPr id="26628" name="Picture 13" descr="linus"/>
          <p:cNvPicPr>
            <a:picLocks noChangeAspect="1" noChangeArrowheads="1"/>
          </p:cNvPicPr>
          <p:nvPr/>
        </p:nvPicPr>
        <p:blipFill>
          <a:blip r:embed="rId1"/>
          <a:srcRect/>
          <a:stretch>
            <a:fillRect/>
          </a:stretch>
        </p:blipFill>
        <p:spPr bwMode="auto">
          <a:xfrm>
            <a:off x="250825" y="1196975"/>
            <a:ext cx="2233613" cy="2870200"/>
          </a:xfrm>
          <a:prstGeom prst="rect">
            <a:avLst/>
          </a:prstGeom>
          <a:noFill/>
          <a:ln w="9525">
            <a:noFill/>
            <a:miter lim="800000"/>
            <a:headEnd/>
            <a:tailEnd/>
          </a:ln>
        </p:spPr>
      </p:pic>
    </p:spTree>
  </p:cSld>
  <p:clrMapOvr>
    <a:masterClrMapping/>
  </p:clrMapOvr>
  <p:transition>
    <p:cover/>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Vi</a:t>
            </a:r>
            <a:r>
              <a:rPr lang="zh-CN" altLang="en-US" smtClean="0"/>
              <a:t>编辑器的简介</a:t>
            </a:r>
            <a:endParaRPr lang="zh-CN" altLang="en-US" smtClean="0"/>
          </a:p>
        </p:txBody>
      </p:sp>
      <p:sp>
        <p:nvSpPr>
          <p:cNvPr id="921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Char char="l"/>
            </a:pPr>
            <a:r>
              <a:rPr lang="en-US" altLang="zh-CN" smtClean="0"/>
              <a:t>Vi</a:t>
            </a:r>
            <a:r>
              <a:rPr lang="zh-CN" altLang="en-US" smtClean="0"/>
              <a:t>是</a:t>
            </a:r>
            <a:r>
              <a:rPr lang="en-US" altLang="zh-CN" smtClean="0"/>
              <a:t>Visual interface</a:t>
            </a:r>
            <a:r>
              <a:rPr lang="zh-CN" altLang="en-US" smtClean="0"/>
              <a:t>的简称，它可以执行输出、删除、查找、替换、块操作等众多文本操作</a:t>
            </a:r>
            <a:endParaRPr lang="zh-CN" altLang="en-US" smtClean="0"/>
          </a:p>
          <a:p>
            <a:pPr eaLnBrk="1" hangingPunct="1">
              <a:lnSpc>
                <a:spcPct val="90000"/>
              </a:lnSpc>
              <a:buFont typeface="Wingdings" panose="05000000000000000000" pitchFamily="2" charset="2"/>
              <a:buChar char="l"/>
            </a:pPr>
            <a:r>
              <a:rPr lang="zh-CN" altLang="en-US" smtClean="0"/>
              <a:t>用户可以根据自己的需要对</a:t>
            </a:r>
            <a:r>
              <a:rPr lang="en-US" altLang="zh-CN" smtClean="0"/>
              <a:t>Vi</a:t>
            </a:r>
            <a:r>
              <a:rPr lang="zh-CN" altLang="en-US" smtClean="0"/>
              <a:t>进行定制，这是其他编辑程序所没有的。</a:t>
            </a:r>
            <a:endParaRPr lang="zh-CN" altLang="en-US" smtClean="0"/>
          </a:p>
          <a:p>
            <a:pPr eaLnBrk="1" hangingPunct="1">
              <a:lnSpc>
                <a:spcPct val="90000"/>
              </a:lnSpc>
              <a:buFont typeface="Wingdings" panose="05000000000000000000" pitchFamily="2" charset="2"/>
              <a:buChar char="l"/>
            </a:pPr>
            <a:r>
              <a:rPr lang="en-US" altLang="zh-CN" smtClean="0"/>
              <a:t>Vi</a:t>
            </a:r>
            <a:r>
              <a:rPr lang="zh-CN" altLang="en-US" smtClean="0"/>
              <a:t>不是一个排版程序，它不像</a:t>
            </a:r>
            <a:r>
              <a:rPr lang="en-US" altLang="zh-CN" smtClean="0"/>
              <a:t>WORD</a:t>
            </a:r>
            <a:r>
              <a:rPr lang="zh-CN" altLang="en-US" smtClean="0"/>
              <a:t>或</a:t>
            </a:r>
            <a:r>
              <a:rPr lang="en-US" altLang="zh-CN" smtClean="0"/>
              <a:t>WPS</a:t>
            </a:r>
            <a:r>
              <a:rPr lang="zh-CN" altLang="en-US" smtClean="0"/>
              <a:t>那样可以对字体、格式、段落等其他属性进行编排，它只是一个文本编辑程序。</a:t>
            </a:r>
            <a:endParaRPr lang="zh-CN" altLang="en-US" smtClean="0"/>
          </a:p>
          <a:p>
            <a:pPr eaLnBrk="1" hangingPunct="1">
              <a:lnSpc>
                <a:spcPct val="90000"/>
              </a:lnSpc>
              <a:buFont typeface="Wingdings" panose="05000000000000000000" pitchFamily="2" charset="2"/>
              <a:buChar char="l"/>
            </a:pPr>
            <a:r>
              <a:rPr lang="en-US" altLang="zh-CN" smtClean="0"/>
              <a:t>Vi</a:t>
            </a:r>
            <a:r>
              <a:rPr lang="zh-CN" altLang="en-US" smtClean="0"/>
              <a:t>是全屏幕文本编辑器，它没有菜单，只有命令。 </a:t>
            </a:r>
            <a:endParaRPr lang="zh-CN" altLang="en-US" smtClean="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Vi</a:t>
            </a:r>
            <a:r>
              <a:rPr lang="zh-CN" altLang="en-US" smtClean="0"/>
              <a:t>的启动</a:t>
            </a:r>
            <a:endParaRPr lang="zh-CN" altLang="en-US" smtClean="0"/>
          </a:p>
        </p:txBody>
      </p:sp>
      <p:sp>
        <p:nvSpPr>
          <p:cNvPr id="10243"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mtClean="0"/>
              <a:t>在系统提示符后输入</a:t>
            </a:r>
            <a:r>
              <a:rPr lang="en-US" altLang="zh-CN" smtClean="0"/>
              <a:t>Vi</a:t>
            </a:r>
            <a:r>
              <a:rPr lang="zh-CN" altLang="en-US" smtClean="0"/>
              <a:t>和想要编辑（或建立）的文件名，便可进入</a:t>
            </a:r>
            <a:r>
              <a:rPr lang="en-US" altLang="zh-CN" smtClean="0"/>
              <a:t>Vi </a:t>
            </a:r>
            <a:endParaRPr lang="en-US" altLang="zh-CN" smtClean="0"/>
          </a:p>
          <a:p>
            <a:pPr eaLnBrk="1" hangingPunct="1">
              <a:buFont typeface="Wingdings" panose="05000000000000000000" pitchFamily="2" charset="2"/>
              <a:buChar char="l"/>
            </a:pPr>
            <a:r>
              <a:rPr lang="zh-CN" altLang="en-US" smtClean="0"/>
              <a:t>如果只输入</a:t>
            </a:r>
            <a:r>
              <a:rPr lang="en-US" altLang="zh-CN" smtClean="0"/>
              <a:t>Vi</a:t>
            </a:r>
            <a:r>
              <a:rPr lang="zh-CN" altLang="en-US" smtClean="0"/>
              <a:t>，而不带文件名，也可以进入</a:t>
            </a:r>
            <a:r>
              <a:rPr lang="en-US" altLang="zh-CN" smtClean="0"/>
              <a:t>Vi </a:t>
            </a:r>
            <a:endParaRPr lang="en-US" altLang="zh-CN" smtClean="0"/>
          </a:p>
        </p:txBody>
      </p:sp>
      <p:pic>
        <p:nvPicPr>
          <p:cNvPr id="10244" name="Picture 5" descr="viphotolinuxsi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3124200"/>
            <a:ext cx="43053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Vi</a:t>
            </a:r>
            <a:r>
              <a:rPr lang="zh-CN" altLang="en-US" smtClean="0"/>
              <a:t>编辑器的退出</a:t>
            </a:r>
            <a:endParaRPr lang="zh-CN" altLang="en-US" smtClean="0"/>
          </a:p>
        </p:txBody>
      </p:sp>
      <p:sp>
        <p:nvSpPr>
          <p:cNvPr id="11267" name="Rectangle 3"/>
          <p:cNvSpPr>
            <a:spLocks noGrp="1" noChangeArrowheads="1"/>
          </p:cNvSpPr>
          <p:nvPr>
            <p:ph type="body" idx="1"/>
          </p:nvPr>
        </p:nvSpPr>
        <p:spPr>
          <a:xfrm>
            <a:off x="179388" y="1628775"/>
            <a:ext cx="8713787" cy="2790825"/>
          </a:xfrm>
        </p:spPr>
        <p:txBody>
          <a:bodyPr/>
          <a:lstStyle/>
          <a:p>
            <a:pPr eaLnBrk="1" hangingPunct="1">
              <a:lnSpc>
                <a:spcPct val="90000"/>
              </a:lnSpc>
              <a:buFont typeface="Wingdings" panose="05000000000000000000" pitchFamily="2" charset="2"/>
              <a:buChar char="l"/>
            </a:pPr>
            <a:r>
              <a:rPr lang="zh-CN" altLang="en-US" smtClean="0"/>
              <a:t>要退出</a:t>
            </a:r>
            <a:r>
              <a:rPr lang="en-US" altLang="zh-CN" smtClean="0"/>
              <a:t>Vi</a:t>
            </a:r>
            <a:r>
              <a:rPr lang="zh-CN" altLang="en-US" smtClean="0"/>
              <a:t>，在命令模式下键入如图所示命令。</a:t>
            </a:r>
            <a:endParaRPr lang="zh-CN" altLang="en-US" smtClean="0"/>
          </a:p>
          <a:p>
            <a:pPr eaLnBrk="1" hangingPunct="1">
              <a:lnSpc>
                <a:spcPct val="90000"/>
              </a:lnSpc>
              <a:buFont typeface="Wingdings" panose="05000000000000000000" pitchFamily="2" charset="2"/>
              <a:buChar char="l"/>
            </a:pPr>
            <a:r>
              <a:rPr lang="zh-CN" altLang="en-US" smtClean="0"/>
              <a:t>其中</a:t>
            </a:r>
            <a:r>
              <a:rPr lang="en-US" altLang="zh-CN" smtClean="0"/>
              <a:t>:wq</a:t>
            </a:r>
            <a:r>
              <a:rPr lang="zh-CN" altLang="en-US" smtClean="0"/>
              <a:t>和</a:t>
            </a:r>
            <a:r>
              <a:rPr lang="en-US" altLang="zh-CN" smtClean="0"/>
              <a:t>:x</a:t>
            </a:r>
            <a:r>
              <a:rPr lang="zh-CN" altLang="en-US" smtClean="0"/>
              <a:t>是存盘退出，而</a:t>
            </a:r>
            <a:r>
              <a:rPr lang="en-US" altLang="zh-CN" smtClean="0"/>
              <a:t>:q</a:t>
            </a:r>
            <a:r>
              <a:rPr lang="zh-CN" altLang="en-US" smtClean="0"/>
              <a:t>是直接退出。可以用</a:t>
            </a:r>
            <a:r>
              <a:rPr lang="en-US" altLang="zh-CN" smtClean="0"/>
              <a:t>:w</a:t>
            </a:r>
            <a:r>
              <a:rPr lang="zh-CN" altLang="en-US" smtClean="0"/>
              <a:t>命令保存文件后再用</a:t>
            </a:r>
            <a:r>
              <a:rPr lang="en-US" altLang="zh-CN" smtClean="0"/>
              <a:t>:q </a:t>
            </a:r>
            <a:r>
              <a:rPr lang="zh-CN" altLang="en-US" smtClean="0"/>
              <a:t>退出，或用</a:t>
            </a:r>
            <a:r>
              <a:rPr lang="en-US" altLang="zh-CN" smtClean="0"/>
              <a:t>:wq</a:t>
            </a:r>
            <a:r>
              <a:rPr lang="zh-CN" altLang="en-US" smtClean="0"/>
              <a:t>或</a:t>
            </a:r>
            <a:r>
              <a:rPr lang="en-US" altLang="zh-CN" smtClean="0"/>
              <a:t>:x</a:t>
            </a:r>
            <a:r>
              <a:rPr lang="zh-CN" altLang="en-US" smtClean="0"/>
              <a:t>命令退出。</a:t>
            </a:r>
            <a:endParaRPr lang="zh-CN" altLang="en-US" smtClean="0"/>
          </a:p>
          <a:p>
            <a:pPr eaLnBrk="1" hangingPunct="1">
              <a:lnSpc>
                <a:spcPct val="90000"/>
              </a:lnSpc>
              <a:buFont typeface="Wingdings" panose="05000000000000000000" pitchFamily="2" charset="2"/>
              <a:buChar char="l"/>
            </a:pPr>
            <a:r>
              <a:rPr lang="zh-CN" altLang="en-US" smtClean="0"/>
              <a:t>如果你不想保存改变后的文件，你就需要用</a:t>
            </a:r>
            <a:r>
              <a:rPr lang="en-US" altLang="zh-CN" smtClean="0"/>
              <a:t>:q!</a:t>
            </a:r>
            <a:r>
              <a:rPr lang="zh-CN" altLang="en-US" smtClean="0"/>
              <a:t>命令，这个命令将不保存文件而直接退出</a:t>
            </a:r>
            <a:r>
              <a:rPr lang="en-US" altLang="zh-CN" smtClean="0"/>
              <a:t>Vi </a:t>
            </a:r>
            <a:endParaRPr lang="en-US" altLang="zh-CN" smtClean="0"/>
          </a:p>
          <a:p>
            <a:pPr eaLnBrk="1" hangingPunct="1">
              <a:lnSpc>
                <a:spcPct val="90000"/>
              </a:lnSpc>
              <a:buFontTx/>
              <a:buNone/>
            </a:pPr>
            <a:endParaRPr lang="en-US" altLang="zh-CN" smtClean="0"/>
          </a:p>
        </p:txBody>
      </p:sp>
      <p:pic>
        <p:nvPicPr>
          <p:cNvPr id="1126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4343400"/>
            <a:ext cx="57150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Vi</a:t>
            </a:r>
            <a:r>
              <a:rPr lang="zh-CN" altLang="en-US" smtClean="0"/>
              <a:t>的工作模式 </a:t>
            </a:r>
            <a:endParaRPr lang="zh-CN" altLang="en-US" smtClean="0"/>
          </a:p>
        </p:txBody>
      </p:sp>
      <p:sp>
        <p:nvSpPr>
          <p:cNvPr id="5" name="矩形 4"/>
          <p:cNvSpPr/>
          <p:nvPr/>
        </p:nvSpPr>
        <p:spPr>
          <a:xfrm>
            <a:off x="309562" y="1066800"/>
            <a:ext cx="8686799" cy="4874848"/>
          </a:xfrm>
          <a:prstGeom prst="rect">
            <a:avLst/>
          </a:prstGeom>
        </p:spPr>
        <p:txBody>
          <a:bodyPr wrap="square" lIns="72823" tIns="36411" rIns="72823" bIns="36411">
            <a:spAutoFit/>
          </a:bodyPr>
          <a:lstStyle/>
          <a:p>
            <a:pPr algn="l"/>
            <a:r>
              <a:rPr lang="zh-CN" altLang="en-US" sz="2400" b="1" dirty="0">
                <a:latin typeface="宋体" panose="02010600030101010101" pitchFamily="2" charset="-122"/>
                <a:ea typeface="宋体" panose="02010600030101010101" pitchFamily="2" charset="-122"/>
              </a:rPr>
              <a:t>基本上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可以分为三种</a:t>
            </a:r>
            <a:r>
              <a:rPr lang="zh-CN" altLang="en-US" sz="2400" b="1" dirty="0" smtClean="0">
                <a:latin typeface="宋体" panose="02010600030101010101" pitchFamily="2" charset="-122"/>
                <a:ea typeface="宋体" panose="02010600030101010101" pitchFamily="2" charset="-122"/>
              </a:rPr>
              <a:t>状态各</a:t>
            </a:r>
            <a:r>
              <a:rPr lang="zh-CN" altLang="en-US" sz="2400" b="1" dirty="0">
                <a:latin typeface="宋体" panose="02010600030101010101" pitchFamily="2" charset="-122"/>
                <a:ea typeface="宋体" panose="02010600030101010101" pitchFamily="2" charset="-122"/>
              </a:rPr>
              <a:t>模式的功能区分如下：</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 </a:t>
            </a:r>
            <a:r>
              <a:rPr lang="zh-CN" altLang="en-US" sz="2400" b="1" dirty="0">
                <a:solidFill>
                  <a:srgbClr val="FF0000"/>
                </a:solidFill>
                <a:latin typeface="宋体" panose="02010600030101010101" pitchFamily="2" charset="-122"/>
                <a:ea typeface="宋体" panose="02010600030101010101" pitchFamily="2" charset="-122"/>
              </a:rPr>
              <a:t>命令行</a:t>
            </a:r>
            <a:r>
              <a:rPr lang="zh-CN" altLang="en-US" sz="2400" b="1" dirty="0" smtClean="0">
                <a:solidFill>
                  <a:srgbClr val="FF0000"/>
                </a:solidFill>
                <a:latin typeface="宋体" panose="02010600030101010101" pitchFamily="2" charset="-122"/>
                <a:ea typeface="宋体" panose="02010600030101010101" pitchFamily="2" charset="-122"/>
              </a:rPr>
              <a:t>模式</a:t>
            </a:r>
            <a:r>
              <a:rPr lang="zh-CN" altLang="en-US" sz="2400" b="1" dirty="0" smtClean="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command </a:t>
            </a:r>
            <a:r>
              <a:rPr lang="en-US" altLang="zh-CN" sz="2400" b="1" dirty="0">
                <a:latin typeface="宋体" panose="02010600030101010101" pitchFamily="2" charset="-122"/>
                <a:ea typeface="宋体" panose="02010600030101010101" pitchFamily="2" charset="-122"/>
              </a:rPr>
              <a:t>mode</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控制屏幕光标的移动，字符、字或行的删除，移动复制某区段及进入</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下，或者到 </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 </a:t>
            </a:r>
            <a:r>
              <a:rPr lang="zh-CN" altLang="en-US" sz="2400" b="1" dirty="0">
                <a:solidFill>
                  <a:srgbClr val="FF0000"/>
                </a:solidFill>
                <a:latin typeface="宋体" panose="02010600030101010101" pitchFamily="2" charset="-122"/>
                <a:ea typeface="宋体" panose="02010600030101010101" pitchFamily="2" charset="-122"/>
              </a:rPr>
              <a:t>插入模式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只有在</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下，才可以做文字输入，按「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」键可回到命令行模式。</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 </a:t>
            </a:r>
            <a:r>
              <a:rPr lang="zh-CN" altLang="en-US" sz="2400" b="1" dirty="0">
                <a:solidFill>
                  <a:srgbClr val="FF0000"/>
                </a:solidFill>
                <a:latin typeface="宋体" panose="02010600030101010101" pitchFamily="2" charset="-122"/>
                <a:ea typeface="宋体" panose="02010600030101010101" pitchFamily="2" charset="-122"/>
              </a:rPr>
              <a:t>底行模式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将文件保存或退出</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，也可以设置编辑环境，如寻找字符串、列出行号</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gn="l"/>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不过</a:t>
            </a:r>
            <a:r>
              <a:rPr lang="zh-CN" altLang="en-US" sz="2400" b="1" dirty="0" smtClean="0">
                <a:latin typeface="宋体" panose="02010600030101010101" pitchFamily="2" charset="-122"/>
                <a:ea typeface="宋体" panose="02010600030101010101" pitchFamily="2" charset="-122"/>
              </a:rPr>
              <a:t>一般在</a:t>
            </a:r>
            <a:r>
              <a:rPr lang="zh-CN" altLang="en-US" sz="2400" b="1" dirty="0">
                <a:latin typeface="宋体" panose="02010600030101010101" pitchFamily="2" charset="-122"/>
                <a:ea typeface="宋体" panose="02010600030101010101" pitchFamily="2" charset="-122"/>
              </a:rPr>
              <a:t>使用时把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简化成两个模式，就是将底行模式（</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）也算入命令行模式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t>Vi</a:t>
            </a:r>
            <a:r>
              <a:rPr lang="zh-CN" altLang="en-US" smtClean="0"/>
              <a:t>编辑器中的常用命令 </a:t>
            </a:r>
            <a:endParaRPr lang="zh-CN" altLang="en-US" smtClean="0"/>
          </a:p>
        </p:txBody>
      </p:sp>
      <p:sp>
        <p:nvSpPr>
          <p:cNvPr id="13315"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mtClean="0"/>
              <a:t>在编辑模式下，输入如表所示的命令均可进入插入模式 </a:t>
            </a:r>
            <a:endParaRPr lang="zh-CN" altLang="en-US" smtClean="0"/>
          </a:p>
        </p:txBody>
      </p:sp>
      <p:pic>
        <p:nvPicPr>
          <p:cNvPr id="1331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2971800"/>
            <a:ext cx="7239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
        <p:nvSpPr>
          <p:cNvPr id="4" name="矩形 3"/>
          <p:cNvSpPr/>
          <p:nvPr/>
        </p:nvSpPr>
        <p:spPr>
          <a:xfrm>
            <a:off x="680368" y="1107548"/>
            <a:ext cx="7629647" cy="5613511"/>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可以直接用键盘上的光标来上下左右移动，但正规的</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是用小写英文字母「</a:t>
            </a:r>
            <a:r>
              <a:rPr lang="en-US" altLang="zh-CN" sz="2400" b="1" dirty="0">
                <a:latin typeface="宋体" panose="02010600030101010101" pitchFamily="2" charset="-122"/>
                <a:ea typeface="宋体" panose="02010600030101010101" pitchFamily="2" charset="-122"/>
              </a:rPr>
              <a:t>h</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j</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」，分别控制光标左、下、上、右移一格。</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u</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d</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按数字「</a:t>
            </a:r>
            <a:r>
              <a:rPr lang="en-US" altLang="zh-CN" sz="2400" b="1" dirty="0">
                <a:latin typeface="宋体" panose="02010600030101010101" pitchFamily="2" charset="-122"/>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」：移到文章的开头。</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」：移动到文章的最后。</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行尾</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行首</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w</a:t>
            </a:r>
            <a:r>
              <a:rPr lang="zh-CN" altLang="en-US" sz="2400" b="1" dirty="0">
                <a:latin typeface="宋体" panose="02010600030101010101" pitchFamily="2" charset="-122"/>
                <a:ea typeface="宋体" panose="02010600030101010101" pitchFamily="2" charset="-122"/>
              </a:rPr>
              <a:t>」：光标跳到下个字的开头</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e</a:t>
            </a:r>
            <a:r>
              <a:rPr lang="zh-CN" altLang="en-US" sz="2400" b="1" dirty="0">
                <a:latin typeface="宋体" panose="02010600030101010101" pitchFamily="2" charset="-122"/>
                <a:ea typeface="宋体" panose="02010600030101010101" pitchFamily="2" charset="-122"/>
              </a:rPr>
              <a:t>」：光标跳到下个字的字尾</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」：光标回到上个字的开头</a:t>
            </a:r>
            <a:endParaRPr lang="zh-CN" altLang="en-US"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」：光标移到该行的第</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个位置</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937187"/>
            <a:ext cx="8839200"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 </a:t>
            </a:r>
            <a:r>
              <a:rPr lang="zh-CN" altLang="en-US" sz="2200" b="1" dirty="0">
                <a:latin typeface="宋体" panose="02010600030101010101" pitchFamily="2" charset="-122"/>
                <a:ea typeface="宋体" panose="02010600030101010101" pitchFamily="2" charset="-122"/>
              </a:rPr>
              <a:t>删除文字</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a:t>
            </a:r>
            <a:r>
              <a:rPr lang="zh-CN" altLang="en-US" sz="2200" b="1" dirty="0" smtClean="0">
                <a:latin typeface="宋体" panose="02010600030101010101" pitchFamily="2" charset="-122"/>
                <a:ea typeface="宋体" panose="02010600030101010101" pitchFamily="2" charset="-122"/>
              </a:rPr>
              <a:t>例如「</a:t>
            </a:r>
            <a:r>
              <a:rPr lang="en-US" altLang="zh-CN" sz="2200" b="1" dirty="0" smtClean="0">
                <a:latin typeface="宋体" panose="02010600030101010101" pitchFamily="2" charset="-122"/>
                <a:ea typeface="宋体" panose="02010600030101010101" pitchFamily="2" charset="-122"/>
              </a:rPr>
              <a:t>6x</a:t>
            </a:r>
            <a:r>
              <a:rPr lang="zh-CN" altLang="en-US" sz="2200" b="1" dirty="0">
                <a:latin typeface="宋体" panose="02010600030101010101" pitchFamily="2" charset="-122"/>
                <a:ea typeface="宋体" panose="02010600030101010101" pitchFamily="2" charset="-122"/>
              </a:rPr>
              <a:t>」表示删除光标所在</a:t>
            </a:r>
            <a:r>
              <a:rPr lang="zh-CN" altLang="en-US" sz="2200" b="1" dirty="0" smtClean="0">
                <a:latin typeface="宋体" panose="02010600030101010101" pitchFamily="2" charset="-122"/>
                <a:ea typeface="宋体" panose="02010600030101010101" pitchFamily="2" charset="-122"/>
              </a:rPr>
              <a:t>位置</a:t>
            </a:r>
            <a:r>
              <a:rPr lang="en-US" altLang="zh-CN" sz="2200" b="1" dirty="0" smtClean="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个字符。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a:t>
            </a:r>
            <a:r>
              <a:rPr lang="zh-CN" altLang="en-US" sz="2200" b="1" dirty="0" smtClean="0">
                <a:latin typeface="宋体" panose="02010600030101010101" pitchFamily="2" charset="-122"/>
                <a:ea typeface="宋体" panose="02010600030101010101" pitchFamily="2" charset="-122"/>
              </a:rPr>
              <a:t>大写</a:t>
            </a:r>
            <a:r>
              <a:rPr lang="en-US" altLang="zh-CN" sz="2200" b="1" dirty="0" smtClean="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20X</a:t>
            </a:r>
            <a:r>
              <a:rPr lang="zh-CN" altLang="en-US" sz="2200" b="1" dirty="0">
                <a:latin typeface="宋体" panose="02010600030101010101" pitchFamily="2" charset="-122"/>
                <a:ea typeface="宋体" panose="02010600030101010101" pitchFamily="2" charset="-122"/>
              </a:rPr>
              <a:t>」表示删除光标所在位置的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"20</a:t>
            </a:r>
            <a:r>
              <a:rPr lang="zh-CN" altLang="en-US" sz="2200" b="1" dirty="0">
                <a:latin typeface="宋体" panose="02010600030101010101" pitchFamily="2" charset="-122"/>
                <a:ea typeface="宋体" panose="02010600030101010101" pitchFamily="2" charset="-122"/>
              </a:rPr>
              <a:t>个字符。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」：删除光标所在行。</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」：从光标所在行开始删除</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行</a:t>
            </a:r>
            <a:endParaRPr lang="zh-CN" altLang="en-US" sz="2200" b="1" dirty="0">
              <a:latin typeface="宋体" panose="02010600030101010101" pitchFamily="2" charset="-122"/>
              <a:ea typeface="宋体" panose="02010600030101010101" pitchFamily="2" charset="-122"/>
            </a:endParaRPr>
          </a:p>
        </p:txBody>
      </p:sp>
      <p:sp>
        <p:nvSpPr>
          <p:cNvPr id="4" name="矩形 3"/>
          <p:cNvSpPr/>
          <p:nvPr/>
        </p:nvSpPr>
        <p:spPr>
          <a:xfrm>
            <a:off x="304801" y="3733799"/>
            <a:ext cx="8686799" cy="2781967"/>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复制</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」：将光标所在之处到字尾的字符复制到缓冲区中。</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」：复制</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个字到缓冲区</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」：复制光标所在行到缓冲区。</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6yy</a:t>
            </a:r>
            <a:r>
              <a:rPr lang="zh-CN" altLang="en-US" sz="2200" b="1" dirty="0">
                <a:latin typeface="宋体" panose="02010600030101010101" pitchFamily="2" charset="-122"/>
                <a:ea typeface="宋体" panose="02010600030101010101" pitchFamily="2" charset="-122"/>
              </a:rPr>
              <a:t>」表示拷贝从光标所在的该行</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往下数</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行文字。</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」：将缓冲区内的字符贴到光标所在位置。注意：所有与</a:t>
            </a:r>
            <a:r>
              <a:rPr lang="en-US" altLang="zh-CN" sz="2200" b="1" dirty="0">
                <a:latin typeface="宋体" panose="02010600030101010101" pitchFamily="2" charset="-122"/>
                <a:ea typeface="宋体" panose="02010600030101010101" pitchFamily="2" charset="-122"/>
              </a:rPr>
              <a:t>"y"</a:t>
            </a:r>
            <a:r>
              <a:rPr lang="zh-CN" altLang="en-US" sz="2200" b="1" dirty="0">
                <a:latin typeface="宋体" panose="02010600030101010101" pitchFamily="2" charset="-122"/>
                <a:ea typeface="宋体" panose="02010600030101010101" pitchFamily="2" charset="-122"/>
              </a:rPr>
              <a:t>有关的复制命令都必须与</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配合才能完成复制与粘贴功能。</a:t>
            </a:r>
            <a:endParaRPr lang="zh-CN" altLang="en-US" sz="2200" b="1" dirty="0">
              <a:latin typeface="宋体" panose="02010600030101010101" pitchFamily="2" charset="-122"/>
              <a:ea typeface="宋体" panose="02010600030101010101" pitchFamily="2" charset="-122"/>
            </a:endParaRPr>
          </a:p>
        </p:txBody>
      </p:sp>
      <p:sp>
        <p:nvSpPr>
          <p:cNvPr id="5" name="TextBox 4"/>
          <p:cNvSpPr txBox="1"/>
          <p:nvPr/>
        </p:nvSpPr>
        <p:spPr>
          <a:xfrm>
            <a:off x="680085" y="299720"/>
            <a:ext cx="4893310"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970992"/>
            <a:ext cx="8382000" cy="5151846"/>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替换</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」：替换光标所在处的字符。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」：替换光标所到之处的字符，直到按下「</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」键为止。</a:t>
            </a:r>
            <a:endParaRPr lang="en-US" altLang="zh-CN" sz="2200" b="1" dirty="0">
              <a:latin typeface="宋体" panose="02010600030101010101" pitchFamily="2" charset="-122"/>
              <a:ea typeface="宋体" panose="02010600030101010101" pitchFamily="2" charset="-122"/>
            </a:endParaRP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恢复上一次操作</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」：如果您误执行一个命令，可以马上按下「</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」，回到上一个操作。按多次</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可以执行多次回复。</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更改</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」：更改光标所在处的字到字尾处</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c3w</a:t>
            </a:r>
            <a:r>
              <a:rPr lang="zh-CN" altLang="en-US" sz="2200" b="1" dirty="0">
                <a:latin typeface="宋体" panose="02010600030101010101" pitchFamily="2" charset="-122"/>
                <a:ea typeface="宋体" panose="02010600030101010101" pitchFamily="2" charset="-122"/>
              </a:rPr>
              <a:t>」表示更改</a:t>
            </a:r>
            <a:r>
              <a:rPr lang="en-US" altLang="zh-CN" sz="2200" b="1" dirty="0">
                <a:latin typeface="宋体" panose="02010600030101010101" pitchFamily="2" charset="-122"/>
                <a:ea typeface="宋体" panose="02010600030101010101" pitchFamily="2" charset="-122"/>
              </a:rPr>
              <a:t>3</a:t>
            </a:r>
            <a:r>
              <a:rPr lang="zh-CN" altLang="en-US" sz="2200" b="1" dirty="0">
                <a:latin typeface="宋体" panose="02010600030101010101" pitchFamily="2" charset="-122"/>
                <a:ea typeface="宋体" panose="02010600030101010101" pitchFamily="2" charset="-122"/>
              </a:rPr>
              <a:t>个字</a:t>
            </a:r>
            <a:endParaRPr lang="zh-CN" altLang="en-US" sz="2200" b="1" dirty="0">
              <a:latin typeface="宋体" panose="02010600030101010101" pitchFamily="2" charset="-122"/>
              <a:ea typeface="宋体" panose="02010600030101010101" pitchFamily="2" charset="-122"/>
            </a:endParaRP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跳至指定的行</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ctrl</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」列出光标所在行的行号。</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15G</a:t>
            </a:r>
            <a:r>
              <a:rPr lang="zh-CN" altLang="en-US" sz="2200" b="1" dirty="0">
                <a:latin typeface="宋体" panose="02010600030101010101" pitchFamily="2" charset="-122"/>
                <a:ea typeface="宋体" panose="02010600030101010101" pitchFamily="2" charset="-122"/>
              </a:rPr>
              <a:t>」，表示移动光标至文章的第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行行首。</a:t>
            </a:r>
            <a:endParaRPr lang="zh-CN" altLang="en-US" sz="2200" b="1" dirty="0">
              <a:latin typeface="宋体" panose="02010600030101010101" pitchFamily="2" charset="-122"/>
              <a:ea typeface="宋体" panose="02010600030101010101" pitchFamily="2" charset="-122"/>
            </a:endParaRPr>
          </a:p>
        </p:txBody>
      </p:sp>
      <p:sp>
        <p:nvSpPr>
          <p:cNvPr id="5" name="TextBox 4"/>
          <p:cNvSpPr txBox="1"/>
          <p:nvPr/>
        </p:nvSpPr>
        <p:spPr>
          <a:xfrm>
            <a:off x="680085" y="299720"/>
            <a:ext cx="5036185"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424624"/>
            <a:ext cx="58728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endParaRPr lang="zh-CN" altLang="en-US" sz="3200" dirty="0">
              <a:latin typeface="宋体" panose="02010600030101010101" pitchFamily="2" charset="-122"/>
              <a:ea typeface="宋体" panose="02010600030101010101" pitchFamily="2" charset="-122"/>
            </a:endParaRPr>
          </a:p>
        </p:txBody>
      </p:sp>
      <p:sp>
        <p:nvSpPr>
          <p:cNvPr id="2" name="矩形 1"/>
          <p:cNvSpPr/>
          <p:nvPr/>
        </p:nvSpPr>
        <p:spPr>
          <a:xfrm>
            <a:off x="228600" y="1107548"/>
            <a:ext cx="8915400" cy="5490401"/>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在使用「</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」之前，请记住先按「</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」键确定您已经处于「</a:t>
            </a:r>
            <a:r>
              <a:rPr lang="en-US" altLang="zh-CN" sz="2200" b="1" dirty="0">
                <a:latin typeface="宋体" panose="02010600030101010101" pitchFamily="2" charset="-122"/>
                <a:ea typeface="宋体" panose="02010600030101010101" pitchFamily="2" charset="-122"/>
              </a:rPr>
              <a:t>command mode</a:t>
            </a:r>
            <a:r>
              <a:rPr lang="zh-CN" altLang="en-US" sz="2200" b="1" dirty="0">
                <a:latin typeface="宋体" panose="02010600030101010101" pitchFamily="2" charset="-122"/>
                <a:ea typeface="宋体" panose="02010600030101010101" pitchFamily="2" charset="-122"/>
              </a:rPr>
              <a:t>」下后，再按「：」冒号即可进入「</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algn="l"/>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1) </a:t>
            </a:r>
            <a:r>
              <a:rPr lang="zh-CN" altLang="en-US" sz="2200" b="1" dirty="0">
                <a:latin typeface="宋体" panose="02010600030101010101" pitchFamily="2" charset="-122"/>
                <a:ea typeface="宋体" panose="02010600030101010101" pitchFamily="2" charset="-122"/>
              </a:rPr>
              <a:t>列出行号</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」：输入「</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」后，会在文件中的每一行前面列出行号。</a:t>
            </a:r>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2) </a:t>
            </a:r>
            <a:r>
              <a:rPr lang="zh-CN" altLang="en-US" sz="2200" b="1" dirty="0">
                <a:latin typeface="宋体" panose="02010600030101010101" pitchFamily="2" charset="-122"/>
                <a:ea typeface="宋体" panose="02010600030101010101" pitchFamily="2" charset="-122"/>
              </a:rPr>
              <a:t>跳到文件中的某一行</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」号表示一个数字，在冒号后输入一个数字，再按回车键就会跳到该行了，如输入数字</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，再回车，就会跳到文章的第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a:t>
            </a:r>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3) </a:t>
            </a:r>
            <a:r>
              <a:rPr lang="zh-CN" altLang="en-US" sz="2200" b="1" dirty="0">
                <a:latin typeface="宋体" panose="02010600030101010101" pitchFamily="2" charset="-122"/>
                <a:ea typeface="宋体" panose="02010600030101010101" pitchFamily="2" charset="-122"/>
              </a:rPr>
              <a:t>查找字符</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」会往后寻找到您要的关键字为止。</a:t>
            </a:r>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」会往前寻找到您要的关键字为止。</a:t>
            </a:r>
            <a:endParaRPr lang="zh-CN" altLang="en-US" sz="22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60252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endParaRPr lang="zh-CN" altLang="en-US" sz="3200" dirty="0">
              <a:latin typeface="宋体" panose="02010600030101010101" pitchFamily="2" charset="-122"/>
              <a:ea typeface="宋体" panose="02010600030101010101" pitchFamily="2" charset="-122"/>
            </a:endParaRPr>
          </a:p>
        </p:txBody>
      </p:sp>
      <p:sp>
        <p:nvSpPr>
          <p:cNvPr id="5" name="矩形 4"/>
          <p:cNvSpPr/>
          <p:nvPr/>
        </p:nvSpPr>
        <p:spPr>
          <a:xfrm>
            <a:off x="782780" y="1299714"/>
            <a:ext cx="7527236"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4) </a:t>
            </a:r>
            <a:r>
              <a:rPr lang="zh-CN" altLang="en-US" sz="2200" b="1" dirty="0">
                <a:latin typeface="宋体" panose="02010600030101010101" pitchFamily="2" charset="-122"/>
                <a:ea typeface="宋体" panose="02010600030101010101" pitchFamily="2" charset="-122"/>
              </a:rPr>
              <a:t>保存文件</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」：在冒号输入字母「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」就可以将文件保存起来。</a:t>
            </a:r>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5) </a:t>
            </a:r>
            <a:r>
              <a:rPr lang="zh-CN" altLang="en-US" sz="2200" b="1" dirty="0">
                <a:latin typeface="宋体" panose="02010600030101010101" pitchFamily="2" charset="-122"/>
                <a:ea typeface="宋体" panose="02010600030101010101" pitchFamily="2" charset="-122"/>
              </a:rPr>
              <a:t>离开</a:t>
            </a:r>
            <a:r>
              <a:rPr lang="en-US" altLang="zh-CN" sz="2200" b="1" dirty="0">
                <a:latin typeface="宋体" panose="02010600030101010101" pitchFamily="2" charset="-122"/>
                <a:ea typeface="宋体" panose="02010600030101010101" pitchFamily="2" charset="-122"/>
              </a:rPr>
              <a:t>vi</a:t>
            </a:r>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」：按「</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」就是退出，如果无法离开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，可以在「</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」后跟一个「</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」强制离开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a:t>
            </a:r>
            <a:endParaRPr lang="zh-CN" altLang="en-US"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qw</a:t>
            </a:r>
            <a:r>
              <a:rPr lang="zh-CN" altLang="en-US" sz="2200" b="1" dirty="0">
                <a:latin typeface="宋体" panose="02010600030101010101" pitchFamily="2" charset="-122"/>
                <a:ea typeface="宋体" panose="02010600030101010101" pitchFamily="2" charset="-122"/>
              </a:rPr>
              <a:t>」：一般建议离开时，搭配「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」一起使用，这样在退出的时候还可以保存文件。</a:t>
            </a:r>
            <a:endParaRPr lang="zh-CN" altLang="en-US" sz="22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1991</a:t>
            </a:r>
            <a:r>
              <a:rPr lang="zh-CN" altLang="en-US" dirty="0">
                <a:latin typeface="楷体_GB2312" pitchFamily="49" charset="-122"/>
                <a:ea typeface="楷体_GB2312" pitchFamily="49" charset="-122"/>
              </a:rPr>
              <a:t>年的</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a:t>
            </a:r>
            <a:r>
              <a:rPr lang="en-US" altLang="zh-CN" dirty="0">
                <a:latin typeface="楷体_GB2312" pitchFamily="49" charset="-122"/>
                <a:ea typeface="楷体_GB2312" pitchFamily="49" charset="-122"/>
              </a:rPr>
              <a:t>Linus</a:t>
            </a:r>
            <a:r>
              <a:rPr lang="zh-CN" altLang="en-US" dirty="0">
                <a:solidFill>
                  <a:srgbClr val="FF0000"/>
                </a:solidFill>
                <a:latin typeface="楷体_GB2312" pitchFamily="49" charset="-122"/>
                <a:ea typeface="楷体_GB2312" pitchFamily="49" charset="-122"/>
              </a:rPr>
              <a:t>在</a:t>
            </a:r>
            <a:r>
              <a:rPr lang="en-US" altLang="zh-CN" dirty="0" err="1">
                <a:solidFill>
                  <a:srgbClr val="FF0000"/>
                </a:solidFill>
                <a:latin typeface="楷体_GB2312" pitchFamily="49" charset="-122"/>
                <a:ea typeface="楷体_GB2312" pitchFamily="49" charset="-122"/>
              </a:rPr>
              <a:t>comp.os.minix</a:t>
            </a:r>
            <a:r>
              <a:rPr lang="zh-CN" altLang="en-US" dirty="0">
                <a:solidFill>
                  <a:srgbClr val="FF0000"/>
                </a:solidFill>
                <a:latin typeface="楷体_GB2312" pitchFamily="49" charset="-122"/>
                <a:ea typeface="楷体_GB2312" pitchFamily="49" charset="-122"/>
              </a:rPr>
              <a:t>新闻组上发布消息</a:t>
            </a:r>
            <a:r>
              <a:rPr lang="zh-CN" altLang="en-US" dirty="0">
                <a:latin typeface="楷体_GB2312" pitchFamily="49" charset="-122"/>
                <a:ea typeface="楷体_GB2312" pitchFamily="49" charset="-122"/>
              </a:rPr>
              <a:t>，正式向外宣布</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a:t>
            </a:r>
            <a:r>
              <a:rPr lang="en-US" altLang="zh-CN" dirty="0" err="1" smtClean="0">
                <a:latin typeface="楷体_GB2312" pitchFamily="49" charset="-122"/>
                <a:ea typeface="楷体_GB2312" pitchFamily="49" charset="-122"/>
              </a:rPr>
              <a:t>Linus’Minix</a:t>
            </a:r>
            <a:r>
              <a:rPr lang="en-US" altLang="zh-CN" dirty="0" smtClean="0">
                <a:latin typeface="楷体_GB2312" pitchFamily="49" charset="-122"/>
                <a:ea typeface="楷体_GB2312" pitchFamily="49" charset="-122"/>
              </a:rPr>
              <a:t>, Linux</a:t>
            </a:r>
            <a:r>
              <a:rPr lang="zh-CN" altLang="en-US" dirty="0" smtClean="0">
                <a:latin typeface="楷体_GB2312" pitchFamily="49" charset="-122"/>
                <a:ea typeface="楷体_GB2312" pitchFamily="49" charset="-122"/>
              </a:rPr>
              <a:t>）内核</a:t>
            </a:r>
            <a:r>
              <a:rPr lang="zh-CN" altLang="en-US" dirty="0">
                <a:latin typeface="楷体_GB2312" pitchFamily="49" charset="-122"/>
                <a:ea typeface="楷体_GB2312" pitchFamily="49" charset="-122"/>
              </a:rPr>
              <a:t>系统的诞生。这段消息可以称为</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的诞生宣言，并且一直广为流传。因此</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日对</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社区来说是一个特殊的日子，许多后来</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的新版本发布时都选择了这个日子。</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1994</a:t>
            </a:r>
            <a:r>
              <a:rPr lang="zh-CN" altLang="en-US" dirty="0">
                <a:latin typeface="楷体_GB2312" pitchFamily="49" charset="-122"/>
                <a:ea typeface="楷体_GB2312" pitchFamily="49" charset="-122"/>
              </a:rPr>
              <a:t>年</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14</a:t>
            </a:r>
            <a:r>
              <a:rPr lang="zh-CN" altLang="en-US" dirty="0">
                <a:latin typeface="楷体_GB2312" pitchFamily="49" charset="-122"/>
                <a:ea typeface="楷体_GB2312" pitchFamily="49" charset="-122"/>
              </a:rPr>
              <a:t>日，历经过无数的修订后，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推出了</a:t>
            </a:r>
            <a:r>
              <a:rPr lang="zh-CN" altLang="en-US" dirty="0">
                <a:solidFill>
                  <a:srgbClr val="FF0000"/>
                </a:solidFill>
                <a:latin typeface="楷体_GB2312" pitchFamily="49" charset="-122"/>
                <a:ea typeface="楷体_GB2312" pitchFamily="49" charset="-122"/>
              </a:rPr>
              <a:t>第一个正式的核心版本</a:t>
            </a:r>
            <a:r>
              <a:rPr lang="en-US" altLang="zh-CN" dirty="0">
                <a:solidFill>
                  <a:srgbClr val="FF0000"/>
                </a:solidFill>
                <a:latin typeface="楷体_GB2312" pitchFamily="49" charset="-122"/>
                <a:ea typeface="楷体_GB2312" pitchFamily="49" charset="-122"/>
              </a:rPr>
              <a:t>1.0</a:t>
            </a:r>
            <a:r>
              <a:rPr lang="zh-CN" altLang="en-US" dirty="0">
                <a:solidFill>
                  <a:srgbClr val="FF0000"/>
                </a:solidFill>
                <a:latin typeface="楷体_GB2312" pitchFamily="49" charset="-122"/>
                <a:ea typeface="楷体_GB2312" pitchFamily="49" charset="-122"/>
              </a:rPr>
              <a:t>并正式转向</a:t>
            </a:r>
            <a:r>
              <a:rPr lang="en-US" altLang="zh-CN" dirty="0">
                <a:solidFill>
                  <a:srgbClr val="FF0000"/>
                </a:solidFill>
                <a:latin typeface="楷体_GB2312" pitchFamily="49" charset="-122"/>
                <a:ea typeface="楷体_GB2312" pitchFamily="49" charset="-122"/>
              </a:rPr>
              <a:t>GPL</a:t>
            </a:r>
            <a:r>
              <a:rPr lang="zh-CN" altLang="en-US" dirty="0">
                <a:solidFill>
                  <a:srgbClr val="FF0000"/>
                </a:solidFill>
                <a:latin typeface="楷体_GB2312" pitchFamily="49" charset="-122"/>
                <a:ea typeface="楷体_GB2312" pitchFamily="49" charset="-122"/>
              </a:rPr>
              <a:t>协议</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a:latin typeface="楷体_GB2312" pitchFamily="49" charset="-122"/>
                <a:ea typeface="楷体_GB2312" pitchFamily="49" charset="-122"/>
              </a:rPr>
              <a:t>此后，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核心版本的发展走入了正轨</a:t>
            </a:r>
            <a:r>
              <a:rPr lang="zh-CN" altLang="en-US" dirty="0" smtClean="0">
                <a:latin typeface="楷体_GB2312" pitchFamily="49" charset="-122"/>
                <a:ea typeface="楷体_GB2312" pitchFamily="49" charset="-122"/>
              </a:rPr>
              <a:t>。</a:t>
            </a:r>
            <a:endParaRPr lang="en-US" altLang="zh-CN" dirty="0" smtClean="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smtClean="0">
                <a:latin typeface="楷体_GB2312" pitchFamily="49" charset="-122"/>
                <a:ea typeface="楷体_GB2312" pitchFamily="49" charset="-122"/>
              </a:rPr>
              <a:t>简单地说，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是对</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的重新实现。世界各地的</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开发人员借鉴了</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的技术和用户界面，并且融入了很多独创的技术。</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不属于</a:t>
            </a:r>
            <a:r>
              <a:rPr lang="en-US" altLang="zh-CN" dirty="0" smtClean="0">
                <a:latin typeface="楷体_GB2312" pitchFamily="49" charset="-122"/>
                <a:ea typeface="楷体_GB2312" pitchFamily="49" charset="-122"/>
              </a:rPr>
              <a:t>BSD</a:t>
            </a:r>
            <a:r>
              <a:rPr lang="zh-CN" altLang="en-US" dirty="0" smtClean="0">
                <a:latin typeface="楷体_GB2312" pitchFamily="49" charset="-122"/>
                <a:ea typeface="楷体_GB2312" pitchFamily="49" charset="-122"/>
              </a:rPr>
              <a:t>和</a:t>
            </a:r>
            <a:r>
              <a:rPr lang="en-US" altLang="zh-CN" dirty="0" smtClean="0">
                <a:latin typeface="楷体_GB2312" pitchFamily="49" charset="-122"/>
                <a:ea typeface="楷体_GB2312" pitchFamily="49" charset="-122"/>
              </a:rPr>
              <a:t>AT&amp;T</a:t>
            </a:r>
            <a:r>
              <a:rPr lang="zh-CN" altLang="en-US" dirty="0" smtClean="0">
                <a:latin typeface="楷体_GB2312" pitchFamily="49" charset="-122"/>
                <a:ea typeface="楷体_GB2312" pitchFamily="49" charset="-122"/>
              </a:rPr>
              <a:t>风格的</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中的任何一种。因此严格来说，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是有别于</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的另一种操作系统。</a:t>
            </a:r>
            <a:endParaRPr lang="en-US" altLang="zh-CN" dirty="0">
              <a:latin typeface="楷体_GB2312" pitchFamily="49" charset="-122"/>
              <a:ea typeface="楷体_GB2312" pitchFamily="49" charset="-122"/>
            </a:endParaRPr>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文件相关命令</a:t>
            </a:r>
            <a:endParaRPr lang="zh-CN" altLang="en-US" smtClean="0"/>
          </a:p>
        </p:txBody>
      </p:sp>
      <p:sp>
        <p:nvSpPr>
          <p:cNvPr id="14339" name="Rectangle 3"/>
          <p:cNvSpPr>
            <a:spLocks noGrp="1" noChangeArrowheads="1"/>
          </p:cNvSpPr>
          <p:nvPr>
            <p:ph type="body" idx="1"/>
          </p:nvPr>
        </p:nvSpPr>
        <p:spPr>
          <a:xfrm>
            <a:off x="304800" y="1828800"/>
            <a:ext cx="8408988" cy="4291013"/>
          </a:xfrm>
        </p:spPr>
        <p:txBody>
          <a:bodyPr/>
          <a:lstStyle/>
          <a:p>
            <a:pPr eaLnBrk="1" hangingPunct="1">
              <a:buFont typeface="Wingdings" panose="05000000000000000000" pitchFamily="2" charset="2"/>
              <a:buChar char="l"/>
            </a:pPr>
            <a:r>
              <a:rPr lang="zh-CN" altLang="en-US" smtClean="0"/>
              <a:t>使用下表中的命令可以在</a:t>
            </a:r>
            <a:r>
              <a:rPr lang="en-US" altLang="zh-CN" smtClean="0"/>
              <a:t>Vi</a:t>
            </a:r>
            <a:r>
              <a:rPr lang="zh-CN" altLang="en-US" smtClean="0"/>
              <a:t>中进行文件相关的操作</a:t>
            </a:r>
            <a:endParaRPr lang="zh-CN" altLang="en-US" smtClean="0"/>
          </a:p>
          <a:p>
            <a:pPr eaLnBrk="1" hangingPunct="1">
              <a:buFont typeface="Wingdings" panose="05000000000000000000" pitchFamily="2" charset="2"/>
              <a:buChar char="l"/>
            </a:pPr>
            <a:endParaRPr lang="en-US" altLang="zh-CN" smtClean="0"/>
          </a:p>
        </p:txBody>
      </p:sp>
      <p:pic>
        <p:nvPicPr>
          <p:cNvPr id="1434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2895600"/>
            <a:ext cx="6705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368" y="1380660"/>
            <a:ext cx="7783265" cy="4136184"/>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、用</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打开文件后，是处于「命令行模式（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）」，您要切换到「插入模式（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）」才能够输入文字。切换方法：在「命令行模式（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）」下按一下字母「</a:t>
            </a:r>
            <a:r>
              <a:rPr lang="en-US" altLang="zh-CN" sz="2400" b="1" dirty="0">
                <a:latin typeface="宋体" panose="02010600030101010101" pitchFamily="2" charset="-122"/>
                <a:ea typeface="宋体" panose="02010600030101010101" pitchFamily="2" charset="-122"/>
              </a:rPr>
              <a:t>i</a:t>
            </a:r>
            <a:r>
              <a:rPr lang="zh-CN" altLang="en-US" sz="2400" b="1" dirty="0">
                <a:latin typeface="宋体" panose="02010600030101010101" pitchFamily="2" charset="-122"/>
                <a:ea typeface="宋体" panose="02010600030101010101" pitchFamily="2" charset="-122"/>
              </a:rPr>
              <a:t>」就可以进入「插入模式（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）」，这时候你就可以开始输入文字了。</a:t>
            </a:r>
            <a:endParaRPr lang="en-US" altLang="zh-CN" sz="2400" b="1" dirty="0">
              <a:latin typeface="宋体" panose="02010600030101010101" pitchFamily="2" charset="-122"/>
              <a:ea typeface="宋体" panose="02010600030101010101" pitchFamily="2" charset="-122"/>
            </a:endParaRPr>
          </a:p>
          <a:p>
            <a:pPr algn="l"/>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、编辑好后，需从插入模式切换为命令行模式才能对文件进行保存，切换方法：按「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a:t>
            </a:r>
            <a:endParaRPr lang="en-US" altLang="zh-CN" sz="2400" b="1" dirty="0">
              <a:latin typeface="宋体" panose="02010600030101010101" pitchFamily="2" charset="-122"/>
              <a:ea typeface="宋体" panose="02010600030101010101" pitchFamily="2" charset="-122"/>
            </a:endParaRPr>
          </a:p>
          <a:p>
            <a:pPr algn="l"/>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、保存并退出文件：在命令模式下输入</a:t>
            </a:r>
            <a:r>
              <a:rPr lang="en-US" altLang="zh-CN"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即可！（别忘了</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前面的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  </a:t>
            </a:r>
            <a:r>
              <a:rPr lang="en-US" altLang="zh-CN" sz="2400" b="1" dirty="0" err="1">
                <a:latin typeface="宋体" panose="02010600030101010101" pitchFamily="2" charset="-122"/>
                <a:ea typeface="宋体" panose="02010600030101010101" pitchFamily="2" charset="-122"/>
              </a:rPr>
              <a:t>linux</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使用方法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备查</a:t>
            </a:r>
            <a:r>
              <a:rPr lang="en-US"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457200" y="299774"/>
            <a:ext cx="3561274" cy="565976"/>
          </a:xfrm>
          <a:prstGeom prst="rect">
            <a:avLst/>
          </a:prstGeom>
          <a:noFill/>
        </p:spPr>
        <p:txBody>
          <a:bodyPr wrap="square" lIns="72823" tIns="36411" rIns="72823" bIns="36411" rtlCol="0">
            <a:spAutoFit/>
          </a:bodyPr>
          <a:lstStyle/>
          <a:p>
            <a:r>
              <a:rPr lang="zh-CN" altLang="en-US" sz="3200" dirty="0">
                <a:latin typeface="宋体" panose="02010600030101010101" pitchFamily="2" charset="-122"/>
                <a:ea typeface="宋体" panose="02010600030101010101" pitchFamily="2" charset="-122"/>
              </a:rPr>
              <a:t>注意事项：</a:t>
            </a:r>
            <a:endParaRPr lang="zh-CN" altLang="en-US" sz="32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a:t>简介</a:t>
            </a:r>
            <a:endParaRPr lang="zh-CN" altLang="en-US"/>
          </a:p>
        </p:txBody>
      </p:sp>
      <p:sp>
        <p:nvSpPr>
          <p:cNvPr id="189443" name="Rectangle 3"/>
          <p:cNvSpPr>
            <a:spLocks noGrp="1" noChangeArrowheads="1"/>
          </p:cNvSpPr>
          <p:nvPr>
            <p:ph type="body" idx="1"/>
          </p:nvPr>
        </p:nvSpPr>
        <p:spPr/>
        <p:txBody>
          <a:bodyPr/>
          <a:lstStyle/>
          <a:p>
            <a:r>
              <a:rPr lang="en-US" altLang="zh-CN"/>
              <a:t>      GCC</a:t>
            </a:r>
            <a:r>
              <a:rPr lang="zh-CN" altLang="en-US"/>
              <a:t>编译器能将</a:t>
            </a:r>
            <a:r>
              <a:rPr lang="en-US" altLang="zh-CN"/>
              <a:t>C</a:t>
            </a:r>
            <a:r>
              <a:rPr lang="zh-CN" altLang="en-US"/>
              <a:t>、</a:t>
            </a:r>
            <a:r>
              <a:rPr lang="en-US" altLang="zh-CN"/>
              <a:t>C++</a:t>
            </a:r>
            <a:r>
              <a:rPr lang="zh-CN" altLang="en-US"/>
              <a:t>语言源程序、汇编程序</a:t>
            </a:r>
            <a:r>
              <a:rPr lang="zh-CN" altLang="en-US">
                <a:solidFill>
                  <a:srgbClr val="FF3300"/>
                </a:solidFill>
              </a:rPr>
              <a:t>编译、链接</a:t>
            </a:r>
            <a:r>
              <a:rPr lang="zh-CN" altLang="en-US"/>
              <a:t>成可执行文件。</a:t>
            </a:r>
            <a:r>
              <a:rPr lang="zh-CN" altLang="en-US">
                <a:solidFill>
                  <a:srgbClr val="FF3300"/>
                </a:solidFill>
              </a:rPr>
              <a:t>在</a:t>
            </a:r>
            <a:r>
              <a:rPr lang="en-US" altLang="zh-CN">
                <a:solidFill>
                  <a:srgbClr val="FF3300"/>
                </a:solidFill>
              </a:rPr>
              <a:t>Linux</a:t>
            </a:r>
            <a:r>
              <a:rPr lang="zh-CN" altLang="en-US">
                <a:solidFill>
                  <a:srgbClr val="FF3300"/>
                </a:solidFill>
              </a:rPr>
              <a:t>系统中，可执行文件没有统一的后缀，系统从文件的属性来区分可执行文件和不可执行文件。</a:t>
            </a:r>
            <a:endParaRPr lang="zh-CN" altLang="en-US">
              <a:solidFill>
                <a:srgbClr val="FF3300"/>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zh-CN" altLang="en-US"/>
              <a:t>简介</a:t>
            </a:r>
            <a:endParaRPr lang="zh-CN" altLang="en-US"/>
          </a:p>
        </p:txBody>
      </p:sp>
      <p:sp>
        <p:nvSpPr>
          <p:cNvPr id="190467" name="Rectangle 3"/>
          <p:cNvSpPr>
            <a:spLocks noGrp="1" noChangeArrowheads="1"/>
          </p:cNvSpPr>
          <p:nvPr>
            <p:ph type="body" idx="1"/>
          </p:nvPr>
        </p:nvSpPr>
        <p:spPr/>
        <p:txBody>
          <a:bodyPr/>
          <a:lstStyle/>
          <a:p>
            <a:r>
              <a:rPr lang="zh-CN" altLang="en-US" sz="2800" dirty="0"/>
              <a:t>使用</a:t>
            </a:r>
            <a:r>
              <a:rPr lang="en-US" altLang="zh-CN" sz="2800" dirty="0"/>
              <a:t>GCC</a:t>
            </a:r>
            <a:r>
              <a:rPr lang="zh-CN" altLang="en-US" sz="2800" dirty="0"/>
              <a:t>编译程序时</a:t>
            </a:r>
            <a:r>
              <a:rPr lang="en-US" altLang="zh-CN" sz="2800" dirty="0"/>
              <a:t>,</a:t>
            </a:r>
            <a:r>
              <a:rPr lang="zh-CN" altLang="en-US" sz="2800" dirty="0"/>
              <a:t>编译过程可以被细</a:t>
            </a:r>
            <a:endParaRPr lang="zh-CN" altLang="en-US" sz="2800" dirty="0"/>
          </a:p>
          <a:p>
            <a:r>
              <a:rPr lang="zh-CN" altLang="en-US" sz="2800" dirty="0"/>
              <a:t>分为四个阶段</a:t>
            </a:r>
            <a:r>
              <a:rPr lang="en-US" altLang="zh-CN" sz="2800" dirty="0"/>
              <a:t>:</a:t>
            </a:r>
            <a:endParaRPr lang="en-US" altLang="zh-CN" sz="2800" dirty="0"/>
          </a:p>
          <a:p>
            <a:pPr lvl="1">
              <a:buFont typeface="Wingdings" panose="05000000000000000000" pitchFamily="2" charset="2"/>
              <a:buChar char="l"/>
            </a:pPr>
            <a:r>
              <a:rPr lang="zh-CN" altLang="en-US" sz="2400" dirty="0"/>
              <a:t>预处理</a:t>
            </a:r>
            <a:r>
              <a:rPr lang="en-US" altLang="zh-CN" sz="2400" dirty="0"/>
              <a:t>(Pre-Processing)</a:t>
            </a:r>
            <a:endParaRPr lang="en-US" altLang="zh-CN" sz="2400" dirty="0"/>
          </a:p>
          <a:p>
            <a:pPr lvl="1">
              <a:buFont typeface="Wingdings" panose="05000000000000000000" pitchFamily="2" charset="2"/>
              <a:buChar char="l"/>
            </a:pPr>
            <a:r>
              <a:rPr lang="zh-CN" altLang="en-US" sz="2400" dirty="0"/>
              <a:t>编译</a:t>
            </a:r>
            <a:r>
              <a:rPr lang="en-US" altLang="zh-CN" sz="2400" dirty="0"/>
              <a:t>(Compiling)</a:t>
            </a:r>
            <a:endParaRPr lang="en-US" altLang="zh-CN" sz="2400" dirty="0"/>
          </a:p>
          <a:p>
            <a:pPr lvl="1">
              <a:buFont typeface="Wingdings" panose="05000000000000000000" pitchFamily="2" charset="2"/>
              <a:buChar char="l"/>
            </a:pPr>
            <a:r>
              <a:rPr lang="zh-CN" altLang="en-US" sz="2400" dirty="0"/>
              <a:t>汇编</a:t>
            </a:r>
            <a:r>
              <a:rPr lang="en-US" altLang="zh-CN" sz="2400" dirty="0"/>
              <a:t>(Assembling)</a:t>
            </a:r>
            <a:endParaRPr lang="en-US" altLang="zh-CN" sz="2400" dirty="0"/>
          </a:p>
          <a:p>
            <a:pPr lvl="1">
              <a:buFont typeface="Wingdings" panose="05000000000000000000" pitchFamily="2" charset="2"/>
              <a:buChar char="l"/>
            </a:pPr>
            <a:r>
              <a:rPr lang="zh-CN" altLang="en-US" sz="2400" dirty="0"/>
              <a:t>链接</a:t>
            </a:r>
            <a:r>
              <a:rPr lang="en-US" altLang="zh-CN" sz="2400" dirty="0"/>
              <a:t>(Linking)</a:t>
            </a:r>
            <a:endParaRPr lang="en-US" altLang="zh-CN" sz="2400" dirty="0"/>
          </a:p>
          <a:p>
            <a:endParaRPr lang="en-US" altLang="zh-CN" sz="2800"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a:t>文件类型</a:t>
            </a:r>
            <a:endParaRPr lang="zh-CN" altLang="en-US"/>
          </a:p>
        </p:txBody>
      </p:sp>
      <p:sp>
        <p:nvSpPr>
          <p:cNvPr id="191491" name="Rectangle 3"/>
          <p:cNvSpPr>
            <a:spLocks noGrp="1" noChangeArrowheads="1"/>
          </p:cNvSpPr>
          <p:nvPr>
            <p:ph type="body" idx="1"/>
          </p:nvPr>
        </p:nvSpPr>
        <p:spPr>
          <a:xfrm>
            <a:off x="323850" y="1216025"/>
            <a:ext cx="8208963" cy="5184775"/>
          </a:xfrm>
        </p:spPr>
        <p:txBody>
          <a:bodyPr/>
          <a:lstStyle/>
          <a:p>
            <a:pPr>
              <a:lnSpc>
                <a:spcPct val="120000"/>
              </a:lnSpc>
            </a:pPr>
            <a:r>
              <a:rPr lang="en-US" altLang="zh-CN" sz="2400" dirty="0" err="1">
                <a:latin typeface="宋体" panose="02010600030101010101" pitchFamily="2" charset="-122"/>
                <a:ea typeface="宋体" panose="02010600030101010101" pitchFamily="2" charset="-122"/>
              </a:rPr>
              <a:t>Gcc</a:t>
            </a:r>
            <a:r>
              <a:rPr lang="zh-CN" altLang="en-US" sz="2400" dirty="0">
                <a:latin typeface="宋体" panose="02010600030101010101" pitchFamily="2" charset="-122"/>
                <a:ea typeface="宋体" panose="02010600030101010101" pitchFamily="2" charset="-122"/>
              </a:rPr>
              <a:t>通过后缀来区别输入文件的类别：</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语言源代码文件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是由目标文件构成的库文件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.cc</a:t>
            </a:r>
            <a:r>
              <a:rPr lang="zh-CN" altLang="en-US" sz="2400" dirty="0">
                <a:latin typeface="宋体" panose="02010600030101010101" pitchFamily="2" charset="-122"/>
                <a:ea typeface="宋体" panose="02010600030101010101" pitchFamily="2" charset="-122"/>
              </a:rPr>
              <a:t>或</a:t>
            </a:r>
            <a:r>
              <a:rPr lang="en-US" altLang="zh-CN" sz="2400" dirty="0">
                <a:latin typeface="宋体" panose="02010600030101010101" pitchFamily="2" charset="-122"/>
                <a:ea typeface="宋体" panose="02010600030101010101" pitchFamily="2" charset="-122"/>
              </a:rPr>
              <a:t>.cxx</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h</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头文件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o</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是编译后的目标文件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是汇编语言源代码文件</a:t>
            </a:r>
            <a:endParaRPr lang="zh-CN" altLang="en-US" sz="2400" dirty="0">
              <a:latin typeface="宋体" panose="02010600030101010101" pitchFamily="2" charset="-122"/>
              <a:ea typeface="宋体" panose="02010600030101010101" pitchFamily="2" charset="-122"/>
            </a:endParaRP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是经过预编译的汇编语言源代码文件。</a:t>
            </a:r>
            <a:endParaRPr lang="zh-CN" altLang="en-US" sz="24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dirty="0"/>
              <a:t>起步（</a:t>
            </a:r>
            <a:r>
              <a:rPr lang="zh-CN" altLang="en-US" dirty="0" smtClean="0"/>
              <a:t>演示）</a:t>
            </a:r>
            <a:endParaRPr lang="zh-CN" altLang="en-US" dirty="0"/>
          </a:p>
        </p:txBody>
      </p:sp>
      <p:sp>
        <p:nvSpPr>
          <p:cNvPr id="192515" name="Rectangle 3"/>
          <p:cNvSpPr>
            <a:spLocks noGrp="1" noChangeArrowheads="1"/>
          </p:cNvSpPr>
          <p:nvPr>
            <p:ph type="body" idx="1"/>
          </p:nvPr>
        </p:nvSpPr>
        <p:spPr/>
        <p:txBody>
          <a:bodyPr/>
          <a:lstStyle/>
          <a:p>
            <a:pPr>
              <a:lnSpc>
                <a:spcPct val="110000"/>
              </a:lnSpc>
            </a:pPr>
            <a:r>
              <a:rPr lang="en-US" altLang="zh-CN" sz="2000" dirty="0" err="1"/>
              <a:t>hello.c</a:t>
            </a:r>
            <a:r>
              <a:rPr lang="zh-CN" altLang="en-US" sz="2000" dirty="0"/>
              <a:t>：</a:t>
            </a:r>
            <a:endParaRPr lang="zh-CN" altLang="en-US" sz="2000" dirty="0"/>
          </a:p>
          <a:p>
            <a:pPr>
              <a:lnSpc>
                <a:spcPct val="110000"/>
              </a:lnSpc>
            </a:pPr>
            <a:r>
              <a:rPr lang="en-US" altLang="zh-CN" sz="2000" dirty="0"/>
              <a:t>#include&lt;</a:t>
            </a:r>
            <a:r>
              <a:rPr lang="en-US" altLang="zh-CN" sz="2000" dirty="0" err="1"/>
              <a:t>stdio.h</a:t>
            </a:r>
            <a:r>
              <a:rPr lang="en-US" altLang="zh-CN" sz="2000" dirty="0"/>
              <a:t>&gt;</a:t>
            </a:r>
            <a:endParaRPr lang="en-US" altLang="zh-CN" sz="2000" dirty="0"/>
          </a:p>
          <a:p>
            <a:pPr>
              <a:lnSpc>
                <a:spcPct val="110000"/>
              </a:lnSpc>
            </a:pPr>
            <a:r>
              <a:rPr lang="en-US" altLang="zh-CN" sz="2000" dirty="0" err="1"/>
              <a:t>int</a:t>
            </a:r>
            <a:r>
              <a:rPr lang="en-US" altLang="zh-CN" sz="2000" dirty="0"/>
              <a:t> main(void)</a:t>
            </a:r>
            <a:endParaRPr lang="en-US" altLang="zh-CN" sz="2000" dirty="0"/>
          </a:p>
          <a:p>
            <a:pPr>
              <a:lnSpc>
                <a:spcPct val="110000"/>
              </a:lnSpc>
            </a:pPr>
            <a:r>
              <a:rPr lang="en-US" altLang="zh-CN" sz="2000" dirty="0"/>
              <a:t>{</a:t>
            </a:r>
            <a:endParaRPr lang="en-US" altLang="zh-CN" sz="2000" dirty="0"/>
          </a:p>
          <a:p>
            <a:pPr>
              <a:lnSpc>
                <a:spcPct val="110000"/>
              </a:lnSpc>
            </a:pPr>
            <a:r>
              <a:rPr lang="en-US" altLang="zh-CN" sz="2000" dirty="0" err="1"/>
              <a:t>printf</a:t>
            </a:r>
            <a:r>
              <a:rPr lang="en-US" altLang="zh-CN" sz="2000" dirty="0"/>
              <a:t>(Hello world!\n);</a:t>
            </a:r>
            <a:endParaRPr lang="en-US" altLang="zh-CN" sz="2000" dirty="0"/>
          </a:p>
          <a:p>
            <a:pPr>
              <a:lnSpc>
                <a:spcPct val="110000"/>
              </a:lnSpc>
            </a:pPr>
            <a:r>
              <a:rPr lang="en-US" altLang="zh-CN" sz="2000" dirty="0"/>
              <a:t>return 0;</a:t>
            </a:r>
            <a:endParaRPr lang="en-US" altLang="zh-CN" sz="2000" dirty="0"/>
          </a:p>
          <a:p>
            <a:pPr>
              <a:lnSpc>
                <a:spcPct val="110000"/>
              </a:lnSpc>
            </a:pPr>
            <a:r>
              <a:rPr lang="en-US" altLang="zh-CN" sz="2000" dirty="0" smtClean="0"/>
              <a:t>}</a:t>
            </a:r>
            <a:endParaRPr lang="en-US" altLang="zh-CN" sz="2000" dirty="0"/>
          </a:p>
        </p:txBody>
      </p:sp>
      <p:sp>
        <p:nvSpPr>
          <p:cNvPr id="4" name="矩形 3"/>
          <p:cNvSpPr/>
          <p:nvPr/>
        </p:nvSpPr>
        <p:spPr>
          <a:xfrm>
            <a:off x="4114800" y="1981200"/>
            <a:ext cx="4572000" cy="1677382"/>
          </a:xfrm>
          <a:prstGeom prst="rect">
            <a:avLst/>
          </a:prstGeom>
        </p:spPr>
        <p:txBody>
          <a:bodyPr>
            <a:spAutoFit/>
          </a:bodyPr>
          <a:lstStyle/>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编译和运行这段程序</a:t>
            </a:r>
            <a:r>
              <a:rPr lang="en-US" altLang="zh-CN" sz="2000" kern="0" dirty="0">
                <a:latin typeface="Calibri Bold"/>
                <a:sym typeface="Calibri Bold" charset="0"/>
              </a:rPr>
              <a:t>:</a:t>
            </a:r>
            <a:endParaRPr lang="en-US" altLang="zh-CN" sz="2000" kern="0" dirty="0">
              <a:latin typeface="Calibri Bold"/>
              <a:sym typeface="Calibri Bold" charset="0"/>
            </a:endParaRP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a:t>
            </a:r>
            <a:r>
              <a:rPr lang="en-US" altLang="zh-CN" sz="2000" kern="0" dirty="0" err="1">
                <a:latin typeface="Calibri Bold"/>
                <a:sym typeface="Calibri Bold" charset="0"/>
              </a:rPr>
              <a:t>gcc</a:t>
            </a:r>
            <a:r>
              <a:rPr lang="en-US" altLang="zh-CN" sz="2000" kern="0" dirty="0">
                <a:latin typeface="Calibri Bold"/>
                <a:sym typeface="Calibri Bold" charset="0"/>
              </a:rPr>
              <a:t> </a:t>
            </a:r>
            <a:r>
              <a:rPr lang="en-US" altLang="zh-CN" sz="2000" kern="0" dirty="0" err="1" smtClean="0">
                <a:latin typeface="Calibri Bold"/>
                <a:sym typeface="Calibri Bold" charset="0"/>
              </a:rPr>
              <a:t>hello.c</a:t>
            </a:r>
            <a:r>
              <a:rPr lang="en-US" altLang="zh-CN" sz="2000" kern="0" dirty="0" smtClean="0">
                <a:latin typeface="Calibri Bold"/>
                <a:sym typeface="Calibri Bold" charset="0"/>
              </a:rPr>
              <a:t> -</a:t>
            </a:r>
            <a:r>
              <a:rPr lang="en-US" altLang="zh-CN" sz="2000" kern="0" dirty="0">
                <a:latin typeface="Calibri Bold"/>
                <a:sym typeface="Calibri Bold" charset="0"/>
              </a:rPr>
              <a:t>o hello</a:t>
            </a:r>
            <a:endParaRPr lang="en-US" altLang="zh-CN" sz="2000" kern="0" dirty="0">
              <a:latin typeface="Calibri Bold"/>
              <a:sym typeface="Calibri Bold" charset="0"/>
            </a:endParaRP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#./hello</a:t>
            </a:r>
            <a:endParaRPr lang="en-US" altLang="zh-CN" sz="2000" kern="0" dirty="0">
              <a:latin typeface="Calibri Bold"/>
              <a:sym typeface="Calibri Bold" charset="0"/>
            </a:endParaRPr>
          </a:p>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输出：</a:t>
            </a:r>
            <a:r>
              <a:rPr lang="en-US" altLang="zh-CN" sz="2000" kern="0" dirty="0">
                <a:latin typeface="Calibri Bold"/>
                <a:sym typeface="Calibri Bold" charset="0"/>
              </a:rPr>
              <a:t>Hello world!</a:t>
            </a:r>
            <a:endParaRPr lang="en-US" altLang="zh-CN" sz="2000" kern="0" dirty="0">
              <a:latin typeface="Calibri Bold"/>
              <a:sym typeface="Calibri Bold" charset="0"/>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dirty="0"/>
              <a:t>基本用法</a:t>
            </a:r>
            <a:endParaRPr lang="zh-CN" altLang="en-US" dirty="0"/>
          </a:p>
        </p:txBody>
      </p:sp>
      <p:sp>
        <p:nvSpPr>
          <p:cNvPr id="193539" name="Rectangle 3"/>
          <p:cNvSpPr>
            <a:spLocks noGrp="1" noChangeArrowheads="1"/>
          </p:cNvSpPr>
          <p:nvPr>
            <p:ph type="body" idx="1"/>
          </p:nvPr>
        </p:nvSpPr>
        <p:spPr/>
        <p:txBody>
          <a:bodyPr/>
          <a:lstStyle/>
          <a:p>
            <a:r>
              <a:rPr lang="en-US" altLang="zh-CN" dirty="0" err="1">
                <a:latin typeface="宋体" panose="02010600030101010101" pitchFamily="2" charset="-122"/>
                <a:ea typeface="宋体" panose="02010600030101010101" pitchFamily="2" charset="-122"/>
              </a:rPr>
              <a:t>gcc</a:t>
            </a:r>
            <a:r>
              <a:rPr lang="zh-CN" altLang="en-US" dirty="0">
                <a:latin typeface="宋体" panose="02010600030101010101" pitchFamily="2" charset="-122"/>
                <a:ea typeface="宋体" panose="02010600030101010101" pitchFamily="2" charset="-122"/>
              </a:rPr>
              <a:t>最基本的用法是∶</a:t>
            </a:r>
            <a:endParaRPr lang="zh-CN" altLang="en-US" dirty="0">
              <a:latin typeface="宋体" panose="02010600030101010101" pitchFamily="2" charset="-122"/>
              <a:ea typeface="宋体" panose="02010600030101010101" pitchFamily="2" charset="-122"/>
            </a:endParaRPr>
          </a:p>
          <a:p>
            <a:r>
              <a:rPr lang="zh-CN" altLang="en-US" dirty="0">
                <a:solidFill>
                  <a:srgbClr val="FF3300"/>
                </a:solidFill>
                <a:latin typeface="宋体" panose="02010600030101010101" pitchFamily="2" charset="-122"/>
                <a:ea typeface="宋体" panose="02010600030101010101" pitchFamily="2" charset="-122"/>
              </a:rPr>
              <a:t>      </a:t>
            </a:r>
            <a:r>
              <a:rPr lang="en-US" altLang="zh-CN" b="1" dirty="0" err="1">
                <a:solidFill>
                  <a:srgbClr val="FF3300"/>
                </a:solidFill>
                <a:latin typeface="宋体" panose="02010600030101010101" pitchFamily="2" charset="-122"/>
                <a:ea typeface="宋体" panose="02010600030101010101" pitchFamily="2" charset="-122"/>
              </a:rPr>
              <a:t>gcc</a:t>
            </a:r>
            <a:r>
              <a:rPr lang="en-US" altLang="zh-CN" b="1" dirty="0">
                <a:solidFill>
                  <a:srgbClr val="FF3300"/>
                </a:solidFill>
                <a:latin typeface="宋体" panose="02010600030101010101" pitchFamily="2" charset="-122"/>
                <a:ea typeface="宋体" panose="02010600030101010101" pitchFamily="2" charset="-122"/>
              </a:rPr>
              <a:t>[options][filenames]</a:t>
            </a:r>
            <a:endParaRPr lang="en-US" altLang="zh-CN" b="1" dirty="0">
              <a:solidFill>
                <a:srgbClr val="FF3300"/>
              </a:solidFill>
              <a:latin typeface="宋体" panose="02010600030101010101" pitchFamily="2" charset="-122"/>
              <a:ea typeface="宋体" panose="02010600030101010101" pitchFamily="2" charset="-122"/>
            </a:endParaRP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options</a:t>
            </a:r>
            <a:r>
              <a:rPr lang="zh-CN" altLang="en-US" dirty="0">
                <a:latin typeface="宋体" panose="02010600030101010101" pitchFamily="2" charset="-122"/>
                <a:ea typeface="宋体" panose="02010600030101010101" pitchFamily="2" charset="-122"/>
              </a:rPr>
              <a:t>：编译器所需要的编译选项</a:t>
            </a:r>
            <a:endParaRPr lang="zh-CN" altLang="en-US" dirty="0">
              <a:latin typeface="宋体" panose="02010600030101010101" pitchFamily="2" charset="-122"/>
              <a:ea typeface="宋体" panose="02010600030101010101" pitchFamily="2" charset="-122"/>
            </a:endParaRP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filenames:</a:t>
            </a:r>
            <a:r>
              <a:rPr lang="zh-CN" altLang="en-US" dirty="0">
                <a:latin typeface="宋体" panose="02010600030101010101" pitchFamily="2" charset="-122"/>
                <a:ea typeface="宋体" panose="02010600030101010101" pitchFamily="2" charset="-122"/>
              </a:rPr>
              <a:t>要编译的文件名</a:t>
            </a:r>
            <a:endParaRPr lang="zh-CN" altLang="en-US" dirty="0">
              <a:latin typeface="宋体" panose="02010600030101010101" pitchFamily="2" charset="-122"/>
              <a:ea typeface="宋体" panose="02010600030101010101" pitchFamily="2" charset="-122"/>
            </a:endParaRPr>
          </a:p>
        </p:txBody>
      </p:sp>
      <p:sp>
        <p:nvSpPr>
          <p:cNvPr id="4" name="Rectangle 3"/>
          <p:cNvSpPr txBox="1">
            <a:spLocks noChangeArrowheads="1"/>
          </p:cNvSpPr>
          <p:nvPr/>
        </p:nvSpPr>
        <p:spPr bwMode="auto">
          <a:xfrm>
            <a:off x="381000" y="3276600"/>
            <a:ext cx="8382000" cy="22860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en-US" altLang="zh-CN" dirty="0" err="1" smtClean="0">
                <a:latin typeface="宋体" panose="02010600030101010101" pitchFamily="2" charset="-122"/>
                <a:ea typeface="宋体" panose="02010600030101010101" pitchFamily="2" charset="-122"/>
              </a:rPr>
              <a:t>gcc</a:t>
            </a:r>
            <a:r>
              <a:rPr lang="zh-CN" altLang="en-US" dirty="0" smtClean="0">
                <a:latin typeface="宋体" panose="02010600030101010101" pitchFamily="2" charset="-122"/>
                <a:ea typeface="宋体" panose="02010600030101010101" pitchFamily="2" charset="-122"/>
              </a:rPr>
              <a:t>编译器的编译选项大约有</a:t>
            </a:r>
            <a:r>
              <a:rPr lang="en-US" altLang="zh-CN" dirty="0" smtClean="0">
                <a:latin typeface="宋体" panose="02010600030101010101" pitchFamily="2" charset="-122"/>
                <a:ea typeface="宋体" panose="02010600030101010101" pitchFamily="2" charset="-122"/>
              </a:rPr>
              <a:t>100</a:t>
            </a:r>
            <a:r>
              <a:rPr lang="zh-CN" altLang="en-US" dirty="0" smtClean="0">
                <a:latin typeface="宋体" panose="02010600030101010101" pitchFamily="2" charset="-122"/>
                <a:ea typeface="宋体" panose="02010600030101010101" pitchFamily="2" charset="-122"/>
              </a:rPr>
              <a:t>多个，其中多数根本就用不到，这里只介绍其中最基本、最常用的参数。</a:t>
            </a:r>
            <a:endParaRPr lang="zh-CN" altLang="en-US" dirty="0" smtClean="0">
              <a:latin typeface="宋体" panose="02010600030101010101" pitchFamily="2" charset="-122"/>
              <a:ea typeface="宋体" panose="02010600030101010101" pitchFamily="2" charset="-122"/>
            </a:endParaRPr>
          </a:p>
          <a:p>
            <a:pPr>
              <a:buFont typeface="Wingdings" panose="05000000000000000000" pitchFamily="2" charset="2"/>
              <a:buChar char="l"/>
            </a:pPr>
            <a:r>
              <a:rPr lang="en-US" altLang="zh-CN" dirty="0" smtClean="0">
                <a:solidFill>
                  <a:srgbClr val="FF3300"/>
                </a:solidFill>
                <a:latin typeface="宋体" panose="02010600030101010101" pitchFamily="2" charset="-122"/>
                <a:ea typeface="宋体" panose="02010600030101010101" pitchFamily="2" charset="-122"/>
              </a:rPr>
              <a:t>-o </a:t>
            </a:r>
            <a:r>
              <a:rPr lang="en-US" altLang="zh-CN" dirty="0" err="1" smtClean="0">
                <a:solidFill>
                  <a:srgbClr val="FF3300"/>
                </a:solidFill>
                <a:latin typeface="宋体" panose="02010600030101010101" pitchFamily="2" charset="-122"/>
                <a:ea typeface="宋体" panose="02010600030101010101" pitchFamily="2" charset="-122"/>
              </a:rPr>
              <a:t>output_filename</a:t>
            </a:r>
            <a:r>
              <a:rPr lang="zh-CN" altLang="en-US" dirty="0" smtClean="0">
                <a:solidFill>
                  <a:srgbClr val="FF3300"/>
                </a:solidFill>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确定可执行文件的名称为</a:t>
            </a:r>
            <a:r>
              <a:rPr lang="en-US" altLang="zh-CN" dirty="0" err="1" smtClean="0">
                <a:latin typeface="宋体" panose="02010600030101010101" pitchFamily="2" charset="-122"/>
                <a:ea typeface="宋体" panose="02010600030101010101" pitchFamily="2" charset="-122"/>
              </a:rPr>
              <a:t>output_filename</a:t>
            </a:r>
            <a:r>
              <a:rPr lang="zh-CN" altLang="en-US" dirty="0" smtClean="0">
                <a:latin typeface="宋体" panose="02010600030101010101" pitchFamily="2" charset="-122"/>
                <a:ea typeface="宋体" panose="02010600030101010101" pitchFamily="2" charset="-122"/>
              </a:rPr>
              <a:t>。如果不给出这个选项，</a:t>
            </a:r>
            <a:r>
              <a:rPr lang="en-US" altLang="zh-CN" dirty="0" err="1" smtClean="0">
                <a:latin typeface="宋体" panose="02010600030101010101" pitchFamily="2" charset="-122"/>
                <a:ea typeface="宋体" panose="02010600030101010101" pitchFamily="2" charset="-122"/>
              </a:rPr>
              <a:t>gcc</a:t>
            </a:r>
            <a:r>
              <a:rPr lang="zh-CN" altLang="en-US" dirty="0" smtClean="0">
                <a:latin typeface="宋体" panose="02010600030101010101" pitchFamily="2" charset="-122"/>
                <a:ea typeface="宋体" panose="02010600030101010101" pitchFamily="2" charset="-122"/>
              </a:rPr>
              <a:t>就给出预设的可执行文件</a:t>
            </a:r>
            <a:r>
              <a:rPr lang="en-US" altLang="zh-CN" dirty="0" err="1" smtClean="0">
                <a:latin typeface="宋体" panose="02010600030101010101" pitchFamily="2" charset="-122"/>
                <a:ea typeface="宋体" panose="02010600030101010101" pitchFamily="2" charset="-122"/>
              </a:rPr>
              <a:t>a.out</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演示</a:t>
            </a:r>
            <a:r>
              <a:rPr lang="en-US" altLang="zh-CN"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a:t>编译选项</a:t>
            </a:r>
            <a:endParaRPr lang="zh-CN" altLang="en-US"/>
          </a:p>
        </p:txBody>
      </p:sp>
      <p:sp>
        <p:nvSpPr>
          <p:cNvPr id="195587" name="Rectangle 3"/>
          <p:cNvSpPr>
            <a:spLocks noGrp="1" noChangeArrowheads="1"/>
          </p:cNvSpPr>
          <p:nvPr>
            <p:ph type="body" idx="1"/>
          </p:nvPr>
        </p:nvSpPr>
        <p:spPr/>
        <p:txBody>
          <a:bodyPr/>
          <a:lstStyle/>
          <a:p>
            <a:pPr>
              <a:buFont typeface="Wingdings" panose="05000000000000000000" pitchFamily="2" charset="2"/>
              <a:buChar char="l"/>
            </a:pPr>
            <a:r>
              <a:rPr lang="en-US" altLang="zh-CN">
                <a:solidFill>
                  <a:srgbClr val="FF3300"/>
                </a:solidFill>
              </a:rPr>
              <a:t>-c</a:t>
            </a:r>
            <a:r>
              <a:rPr lang="zh-CN" altLang="en-US">
                <a:solidFill>
                  <a:srgbClr val="FF3300"/>
                </a:solidFill>
              </a:rPr>
              <a:t>：</a:t>
            </a:r>
            <a:r>
              <a:rPr lang="zh-CN" altLang="en-US"/>
              <a:t>只编译，不连接成为可执行文件，编译器只是由输入的</a:t>
            </a:r>
            <a:r>
              <a:rPr lang="en-US" altLang="zh-CN"/>
              <a:t>.c</a:t>
            </a:r>
            <a:r>
              <a:rPr lang="zh-CN" altLang="en-US"/>
              <a:t>等源代码文件生成</a:t>
            </a:r>
            <a:r>
              <a:rPr lang="en-US" altLang="zh-CN"/>
              <a:t>.o</a:t>
            </a:r>
            <a:r>
              <a:rPr lang="zh-CN" altLang="en-US"/>
              <a:t>为后缀的目标文件</a:t>
            </a:r>
            <a:endParaRPr lang="zh-CN" altLang="en-US"/>
          </a:p>
          <a:p>
            <a:pPr>
              <a:buFont typeface="Wingdings" panose="05000000000000000000" pitchFamily="2" charset="2"/>
              <a:buChar char="l"/>
            </a:pPr>
            <a:r>
              <a:rPr lang="en-US" altLang="zh-CN">
                <a:solidFill>
                  <a:srgbClr val="FF3300"/>
                </a:solidFill>
              </a:rPr>
              <a:t>-g</a:t>
            </a:r>
            <a:r>
              <a:rPr lang="zh-CN" altLang="en-US">
                <a:solidFill>
                  <a:srgbClr val="FF3300"/>
                </a:solidFill>
              </a:rPr>
              <a:t>：</a:t>
            </a:r>
            <a:r>
              <a:rPr lang="zh-CN" altLang="en-US"/>
              <a:t>产生调试工具</a:t>
            </a:r>
            <a:r>
              <a:rPr lang="en-US" altLang="zh-CN"/>
              <a:t>(GNU</a:t>
            </a:r>
            <a:r>
              <a:rPr lang="zh-CN" altLang="en-US"/>
              <a:t>的</a:t>
            </a:r>
            <a:r>
              <a:rPr lang="en-US" altLang="zh-CN"/>
              <a:t>gdb)</a:t>
            </a:r>
            <a:r>
              <a:rPr lang="zh-CN" altLang="en-US"/>
              <a:t>所必要的符号信息，要想对编译出的程序进行调试，就必须加入这个选项</a:t>
            </a:r>
            <a:endParaRPr lang="zh-CN" altLang="en-US"/>
          </a:p>
        </p:txBody>
      </p:sp>
      <p:sp>
        <p:nvSpPr>
          <p:cNvPr id="4" name="Rectangle 3"/>
          <p:cNvSpPr txBox="1">
            <a:spLocks noChangeArrowheads="1"/>
          </p:cNvSpPr>
          <p:nvPr/>
        </p:nvSpPr>
        <p:spPr bwMode="auto">
          <a:xfrm>
            <a:off x="371475" y="3124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buFont typeface="Wingdings" panose="05000000000000000000" pitchFamily="2" charset="2"/>
              <a:buChar char="l"/>
            </a:pPr>
            <a:r>
              <a:rPr lang="zh-CN" altLang="en-US" smtClean="0">
                <a:solidFill>
                  <a:srgbClr val="FF3300"/>
                </a:solidFill>
              </a:rPr>
              <a:t>优化</a:t>
            </a:r>
            <a:r>
              <a:rPr lang="en-US" altLang="zh-CN" smtClean="0">
                <a:solidFill>
                  <a:srgbClr val="FF3300"/>
                </a:solidFill>
              </a:rPr>
              <a:t>：-O0、-O1、-O2、-O3和-Os</a:t>
            </a:r>
            <a:r>
              <a:rPr lang="zh-CN" altLang="en-US" smtClean="0"/>
              <a:t>，</a:t>
            </a:r>
            <a:r>
              <a:rPr lang="zh-CN" altLang="en-US" b="1" smtClean="0">
                <a:solidFill>
                  <a:srgbClr val="FF0000"/>
                </a:solidFill>
              </a:rPr>
              <a:t>自行查资料</a:t>
            </a:r>
            <a:endParaRPr lang="zh-CN" altLang="en-US" smtClean="0"/>
          </a:p>
          <a:p>
            <a:pPr>
              <a:buFont typeface="Wingdings" panose="05000000000000000000" pitchFamily="2" charset="2"/>
              <a:buChar char="l"/>
            </a:pPr>
            <a:endParaRPr lang="zh-CN" altLang="en-US"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zh-CN" altLang="en-US"/>
              <a:t>编译选项</a:t>
            </a:r>
            <a:r>
              <a:rPr lang="en-US" altLang="zh-CN"/>
              <a:t>(optimize.c)</a:t>
            </a:r>
            <a:endParaRPr lang="en-US" altLang="zh-CN"/>
          </a:p>
        </p:txBody>
      </p:sp>
      <p:sp>
        <p:nvSpPr>
          <p:cNvPr id="197635" name="Rectangle 3"/>
          <p:cNvSpPr>
            <a:spLocks noGrp="1" noChangeArrowheads="1"/>
          </p:cNvSpPr>
          <p:nvPr>
            <p:ph type="body" idx="1"/>
          </p:nvPr>
        </p:nvSpPr>
        <p:spPr/>
        <p:txBody>
          <a:bodyPr/>
          <a:lstStyle/>
          <a:p>
            <a:pPr>
              <a:lnSpc>
                <a:spcPct val="110000"/>
              </a:lnSpc>
            </a:pPr>
            <a:r>
              <a:rPr lang="en-US" altLang="zh-CN" sz="1800" dirty="0"/>
              <a:t>#include&lt;</a:t>
            </a:r>
            <a:r>
              <a:rPr lang="en-US" altLang="zh-CN" sz="1800" dirty="0" err="1"/>
              <a:t>stdio.h</a:t>
            </a:r>
            <a:r>
              <a:rPr lang="en-US" altLang="zh-CN" sz="1800" dirty="0"/>
              <a:t>&gt;</a:t>
            </a:r>
            <a:endParaRPr lang="en-US" altLang="zh-CN" sz="1800" dirty="0"/>
          </a:p>
          <a:p>
            <a:pPr>
              <a:lnSpc>
                <a:spcPct val="110000"/>
              </a:lnSpc>
            </a:pPr>
            <a:r>
              <a:rPr lang="en-US" altLang="zh-CN" sz="1800" dirty="0" err="1"/>
              <a:t>int</a:t>
            </a:r>
            <a:r>
              <a:rPr lang="en-US" altLang="zh-CN" sz="1800" dirty="0"/>
              <a:t> main(void)</a:t>
            </a:r>
            <a:endParaRPr lang="en-US" altLang="zh-CN" sz="1800" dirty="0"/>
          </a:p>
          <a:p>
            <a:pPr>
              <a:lnSpc>
                <a:spcPct val="110000"/>
              </a:lnSpc>
            </a:pPr>
            <a:r>
              <a:rPr lang="en-US" altLang="zh-CN" sz="1800" dirty="0"/>
              <a:t>{</a:t>
            </a:r>
            <a:endParaRPr lang="en-US" altLang="zh-CN" sz="1800" dirty="0"/>
          </a:p>
          <a:p>
            <a:pPr>
              <a:lnSpc>
                <a:spcPct val="110000"/>
              </a:lnSpc>
            </a:pPr>
            <a:r>
              <a:rPr lang="en-US" altLang="zh-CN" sz="1800" dirty="0"/>
              <a:t>double counter;</a:t>
            </a:r>
            <a:endParaRPr lang="en-US" altLang="zh-CN" sz="1800" dirty="0"/>
          </a:p>
          <a:p>
            <a:pPr>
              <a:lnSpc>
                <a:spcPct val="110000"/>
              </a:lnSpc>
            </a:pPr>
            <a:r>
              <a:rPr lang="en-US" altLang="zh-CN" sz="1800" dirty="0"/>
              <a:t>double result;</a:t>
            </a:r>
            <a:endParaRPr lang="en-US" altLang="zh-CN" sz="1800" dirty="0"/>
          </a:p>
          <a:p>
            <a:pPr>
              <a:lnSpc>
                <a:spcPct val="110000"/>
              </a:lnSpc>
            </a:pPr>
            <a:r>
              <a:rPr lang="en-US" altLang="zh-CN" sz="1800" dirty="0"/>
              <a:t>double temp;</a:t>
            </a:r>
            <a:endParaRPr lang="en-US" altLang="zh-CN" sz="1800" dirty="0"/>
          </a:p>
          <a:p>
            <a:pPr>
              <a:lnSpc>
                <a:spcPct val="110000"/>
              </a:lnSpc>
            </a:pPr>
            <a:r>
              <a:rPr lang="en-US" altLang="zh-CN" sz="1800" dirty="0"/>
              <a:t>for(counter=0;counter&lt;2000.0*2000.0*2000.0/20.0+2020;</a:t>
            </a:r>
            <a:endParaRPr lang="en-US" altLang="zh-CN" sz="1800" dirty="0"/>
          </a:p>
          <a:p>
            <a:pPr>
              <a:lnSpc>
                <a:spcPct val="110000"/>
              </a:lnSpc>
            </a:pPr>
            <a:r>
              <a:rPr lang="en-US" altLang="zh-CN" sz="1800" dirty="0"/>
              <a:t>counter+=(5-1)/4){</a:t>
            </a:r>
            <a:endParaRPr lang="en-US" altLang="zh-CN" sz="1800" dirty="0"/>
          </a:p>
          <a:p>
            <a:pPr>
              <a:lnSpc>
                <a:spcPct val="110000"/>
              </a:lnSpc>
            </a:pPr>
            <a:r>
              <a:rPr lang="en-US" altLang="zh-CN" sz="1800" dirty="0"/>
              <a:t>temp=counter/1979;</a:t>
            </a:r>
            <a:endParaRPr lang="en-US" altLang="zh-CN" sz="1800" dirty="0"/>
          </a:p>
          <a:p>
            <a:pPr>
              <a:lnSpc>
                <a:spcPct val="110000"/>
              </a:lnSpc>
            </a:pPr>
            <a:r>
              <a:rPr lang="en-US" altLang="zh-CN" sz="1800" dirty="0"/>
              <a:t>result=counter;</a:t>
            </a:r>
            <a:endParaRPr lang="en-US" altLang="zh-CN" sz="1800" dirty="0"/>
          </a:p>
          <a:p>
            <a:pPr>
              <a:lnSpc>
                <a:spcPct val="110000"/>
              </a:lnSpc>
            </a:pPr>
            <a:r>
              <a:rPr lang="en-US" altLang="zh-CN" sz="1800" dirty="0"/>
              <a:t>}</a:t>
            </a:r>
            <a:endParaRPr lang="en-US" altLang="zh-CN" sz="1800" dirty="0"/>
          </a:p>
          <a:p>
            <a:pPr>
              <a:lnSpc>
                <a:spcPct val="110000"/>
              </a:lnSpc>
            </a:pPr>
            <a:r>
              <a:rPr lang="en-US" altLang="zh-CN" sz="1800" dirty="0" err="1"/>
              <a:t>printf</a:t>
            </a:r>
            <a:r>
              <a:rPr lang="en-US" altLang="zh-CN" sz="1800" dirty="0"/>
              <a:t>(Result </a:t>
            </a:r>
            <a:r>
              <a:rPr lang="en-US" altLang="zh-CN" sz="1800" dirty="0" err="1"/>
              <a:t>is%lf</a:t>
            </a:r>
            <a:r>
              <a:rPr lang="en-US" altLang="zh-CN" sz="1800" dirty="0"/>
              <a:t>\\</a:t>
            </a:r>
            <a:r>
              <a:rPr lang="en-US" altLang="zh-CN" sz="1800" dirty="0" err="1"/>
              <a:t>n,result</a:t>
            </a:r>
            <a:r>
              <a:rPr lang="en-US" altLang="zh-CN" sz="1800" dirty="0"/>
              <a:t>);</a:t>
            </a:r>
            <a:endParaRPr lang="en-US" altLang="zh-CN" sz="1800" dirty="0"/>
          </a:p>
          <a:p>
            <a:pPr>
              <a:lnSpc>
                <a:spcPct val="110000"/>
              </a:lnSpc>
            </a:pPr>
            <a:r>
              <a:rPr lang="en-US" altLang="zh-CN" sz="1800" dirty="0"/>
              <a:t>return 0;</a:t>
            </a:r>
            <a:endParaRPr lang="en-US" altLang="zh-CN" sz="1800" dirty="0"/>
          </a:p>
          <a:p>
            <a:pPr>
              <a:lnSpc>
                <a:spcPct val="110000"/>
              </a:lnSpc>
            </a:pPr>
            <a:r>
              <a:rPr lang="en-US" altLang="zh-CN" sz="1800" dirty="0"/>
              <a:t>}</a:t>
            </a:r>
            <a:endParaRPr lang="en-US" altLang="zh-CN" sz="1800"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a:t>编译选项</a:t>
            </a:r>
            <a:endParaRPr lang="zh-CN" altLang="en-US"/>
          </a:p>
        </p:txBody>
      </p:sp>
      <p:sp>
        <p:nvSpPr>
          <p:cNvPr id="198659" name="Rectangle 3"/>
          <p:cNvSpPr>
            <a:spLocks noGrp="1" noChangeArrowheads="1"/>
          </p:cNvSpPr>
          <p:nvPr>
            <p:ph type="body" idx="1"/>
          </p:nvPr>
        </p:nvSpPr>
        <p:spPr/>
        <p:txBody>
          <a:bodyPr/>
          <a:lstStyle/>
          <a:p>
            <a:r>
              <a:rPr lang="en-US" altLang="zh-CN"/>
              <a:t>1.gcc optimize.c-o optimize</a:t>
            </a:r>
            <a:endParaRPr lang="en-US" altLang="zh-CN"/>
          </a:p>
          <a:p>
            <a:r>
              <a:rPr lang="en-US" altLang="zh-CN"/>
              <a:t>time./optimize</a:t>
            </a:r>
            <a:endParaRPr lang="en-US" altLang="zh-CN"/>
          </a:p>
          <a:p>
            <a:r>
              <a:rPr lang="en-US" altLang="zh-CN"/>
              <a:t>2.gcc–O optimize.c-o optimize</a:t>
            </a:r>
            <a:endParaRPr lang="en-US" altLang="zh-CN"/>
          </a:p>
          <a:p>
            <a:r>
              <a:rPr lang="en-US" altLang="zh-CN"/>
              <a:t>time./optimize</a:t>
            </a:r>
            <a:endParaRPr lang="en-US" altLang="zh-CN"/>
          </a:p>
          <a:p>
            <a:r>
              <a:rPr lang="en-US" altLang="zh-CN"/>
              <a:t>     </a:t>
            </a:r>
            <a:r>
              <a:rPr lang="zh-CN" altLang="en-US"/>
              <a:t>对比两次执行的输出结果不难看出</a:t>
            </a:r>
            <a:r>
              <a:rPr lang="en-US" altLang="zh-CN"/>
              <a:t>,</a:t>
            </a:r>
            <a:r>
              <a:rPr lang="zh-CN" altLang="en-US"/>
              <a:t>程序的性能的确得到了很大幅度的改善</a:t>
            </a:r>
            <a:endParaRPr lang="zh-CN" altLang="en-US"/>
          </a:p>
          <a:p>
            <a:endParaRPr lang="en-US" altLang="zh-CN"/>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现状</a:t>
            </a:r>
            <a:endParaRPr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r>
              <a:rPr lang="zh-CN" altLang="en-US" dirty="0" smtClean="0">
                <a:solidFill>
                  <a:srgbClr val="FF0000"/>
                </a:solidFill>
              </a:rPr>
              <a:t>服务器端</a:t>
            </a:r>
            <a:r>
              <a:rPr lang="zh-CN" altLang="en-US" dirty="0" smtClean="0"/>
              <a:t>，</a:t>
            </a:r>
            <a:r>
              <a:rPr lang="en-US" altLang="zh-CN" dirty="0"/>
              <a:t>Linux</a:t>
            </a:r>
            <a:r>
              <a:rPr lang="zh-CN" altLang="en-US" dirty="0"/>
              <a:t>市场份额一直在快速</a:t>
            </a:r>
            <a:r>
              <a:rPr lang="zh-CN" altLang="en-US" dirty="0" smtClean="0"/>
              <a:t>增长</a:t>
            </a:r>
            <a:r>
              <a:rPr lang="zh-CN" altLang="en-US" dirty="0"/>
              <a:t>。</a:t>
            </a:r>
            <a:r>
              <a:rPr lang="en-US" altLang="zh-CN" dirty="0" smtClean="0"/>
              <a:t>Linux</a:t>
            </a:r>
            <a:r>
              <a:rPr lang="zh-CN" altLang="en-US" dirty="0"/>
              <a:t>非常稳定，特别适合大型企业</a:t>
            </a:r>
            <a:r>
              <a:rPr lang="zh-CN" altLang="en-US" dirty="0" smtClean="0"/>
              <a:t>生产环境。</a:t>
            </a:r>
            <a:endParaRPr lang="en-US" altLang="zh-CN" dirty="0"/>
          </a:p>
          <a:p>
            <a:pPr eaLnBrk="1" hangingPunct="1"/>
            <a:r>
              <a:rPr lang="zh-CN" altLang="en-US" dirty="0"/>
              <a:t>作为网络平台的后台服务器被使用：门户网站（搜狐、新浪、网易等）、电商平台（淘宝、</a:t>
            </a:r>
            <a:r>
              <a:rPr lang="en-US" altLang="zh-CN" dirty="0"/>
              <a:t>QQ</a:t>
            </a:r>
            <a:r>
              <a:rPr lang="zh-CN" altLang="en-US" dirty="0"/>
              <a:t>商城等）大部分使用</a:t>
            </a:r>
            <a:r>
              <a:rPr lang="en-US" altLang="zh-CN" dirty="0"/>
              <a:t>Linux</a:t>
            </a:r>
            <a:r>
              <a:rPr lang="zh-CN" altLang="en-US" dirty="0"/>
              <a:t>操作系统</a:t>
            </a:r>
            <a:r>
              <a:rPr lang="zh-CN" altLang="en-US" dirty="0" smtClean="0"/>
              <a:t>；</a:t>
            </a:r>
            <a:endParaRPr lang="en-US" altLang="zh-CN" dirty="0" smtClean="0"/>
          </a:p>
          <a:p>
            <a:pPr eaLnBrk="1" hangingPunct="1"/>
            <a:r>
              <a:rPr lang="zh-CN" altLang="en-US" dirty="0"/>
              <a:t>作为应用服务器、数据库服务器被使用：解决海量数据、高并发的问题</a:t>
            </a:r>
            <a:r>
              <a:rPr lang="zh-CN" altLang="en-US" dirty="0" smtClean="0"/>
              <a:t>；</a:t>
            </a:r>
            <a:endParaRPr lang="zh-CN" altLang="en-US" dirty="0"/>
          </a:p>
          <a:p>
            <a:pPr eaLnBrk="1" hangingPunct="1"/>
            <a:r>
              <a:rPr lang="zh-CN" altLang="en-US" dirty="0"/>
              <a:t>作为嵌入式操作系统被使用：智能控制、自动化、物联网等领域。</a:t>
            </a:r>
            <a:endParaRPr lang="zh-CN" altLang="en-US" dirty="0"/>
          </a:p>
          <a:p>
            <a:pPr eaLnBrk="1" hangingPunct="1"/>
            <a:endParaRPr lang="zh-CN" altLang="en-US" dirty="0"/>
          </a:p>
          <a:p>
            <a:pPr eaLnBrk="1" hangingPunct="1"/>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767" y="316151"/>
            <a:ext cx="6048672" cy="707886"/>
          </a:xfrm>
          <a:prstGeom prst="rect">
            <a:avLst/>
          </a:prstGeom>
          <a:noFill/>
        </p:spPr>
        <p:txBody>
          <a:bodyPr wrap="square" rtlCol="0">
            <a:spAutoFit/>
          </a:bodyPr>
          <a:lstStyle/>
          <a:p>
            <a:r>
              <a:rPr lang="zh-CN" altLang="en-US" sz="4000" dirty="0">
                <a:latin typeface="+mj-ea"/>
                <a:ea typeface="+mj-ea"/>
              </a:rPr>
              <a:t>多</a:t>
            </a:r>
            <a:r>
              <a:rPr lang="zh-CN" altLang="en-US" sz="4000" dirty="0" smtClean="0">
                <a:latin typeface="+mj-ea"/>
                <a:ea typeface="+mj-ea"/>
              </a:rPr>
              <a:t>个</a:t>
            </a:r>
            <a:r>
              <a:rPr lang="en-US" altLang="zh-CN" sz="4000" dirty="0" smtClean="0">
                <a:latin typeface="+mj-ea"/>
                <a:ea typeface="+mj-ea"/>
              </a:rPr>
              <a:t>C</a:t>
            </a:r>
            <a:r>
              <a:rPr lang="zh-CN" altLang="en-US" sz="4000" dirty="0" smtClean="0">
                <a:latin typeface="+mj-ea"/>
                <a:ea typeface="+mj-ea"/>
              </a:rPr>
              <a:t>文件的编译过程</a:t>
            </a:r>
            <a:endParaRPr lang="zh-CN" altLang="en-US" sz="4000" dirty="0">
              <a:latin typeface="+mj-ea"/>
              <a:ea typeface="+mj-ea"/>
            </a:endParaRPr>
          </a:p>
        </p:txBody>
      </p:sp>
      <p:sp>
        <p:nvSpPr>
          <p:cNvPr id="3" name="矩形 2"/>
          <p:cNvSpPr/>
          <p:nvPr/>
        </p:nvSpPr>
        <p:spPr>
          <a:xfrm>
            <a:off x="228600" y="1324258"/>
            <a:ext cx="8763000" cy="6032421"/>
          </a:xfrm>
          <a:prstGeom prst="rect">
            <a:avLst/>
          </a:prstGeom>
          <a:noFill/>
          <a:ln w="9525">
            <a:noFill/>
            <a:miter lim="800000"/>
          </a:ln>
          <a:effectLst/>
        </p:spPr>
        <p:txBody>
          <a:bodyPr vert="horz" wrap="square" lIns="38100" tIns="38100" rIns="38100" bIns="38100" numCol="1" anchor="t" anchorCtr="0" compatLnSpc="1"/>
          <a:lstStyle/>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一般情况一个程序都是有若干个文件源文件组成，所以编译的时候需要形成多个编译单元，使用</a:t>
            </a:r>
            <a:r>
              <a:rPr lang="en-US" altLang="zh-CN" sz="2400" dirty="0">
                <a:solidFill>
                  <a:schemeClr val="tx2"/>
                </a:solidFill>
                <a:latin typeface="+mn-lt"/>
                <a:ea typeface="+mn-ea"/>
                <a:cs typeface="+mn-cs"/>
                <a:sym typeface="Calibri Bold" charset="0"/>
              </a:rPr>
              <a:t>GCC</a:t>
            </a:r>
            <a:r>
              <a:rPr lang="zh-CN" altLang="en-US" sz="2400" dirty="0">
                <a:solidFill>
                  <a:schemeClr val="tx2"/>
                </a:solidFill>
                <a:latin typeface="+mn-lt"/>
                <a:ea typeface="+mn-ea"/>
                <a:cs typeface="+mn-cs"/>
                <a:sym typeface="Calibri Bold" charset="0"/>
              </a:rPr>
              <a:t>编译器可以将多个源文件编译成所需要的程序</a:t>
            </a: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比如：源文件有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a:t>
            </a:r>
            <a:r>
              <a:rPr lang="zh-CN" altLang="en-US" sz="2400" dirty="0">
                <a:solidFill>
                  <a:schemeClr val="tx2"/>
                </a:solidFill>
                <a:latin typeface="+mn-lt"/>
                <a:ea typeface="+mn-ea"/>
                <a:cs typeface="+mn-cs"/>
                <a:sym typeface="Calibri Bold" charset="0"/>
              </a:rPr>
              <a:t>最终生成一个可执行的文件</a:t>
            </a:r>
            <a:r>
              <a:rPr lang="en-US" altLang="zh-CN" sz="2400" dirty="0">
                <a:solidFill>
                  <a:schemeClr val="tx2"/>
                </a:solidFill>
                <a:latin typeface="+mn-lt"/>
                <a:ea typeface="+mn-ea"/>
                <a:cs typeface="+mn-cs"/>
                <a:sym typeface="Calibri Bold" charset="0"/>
              </a:rPr>
              <a:t>main</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比如：一个工程有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zh-CN" altLang="en-US" sz="2400" dirty="0">
                <a:solidFill>
                  <a:schemeClr val="tx2"/>
                </a:solidFill>
                <a:latin typeface="+mn-lt"/>
                <a:ea typeface="+mn-ea"/>
                <a:cs typeface="+mn-cs"/>
                <a:sym typeface="Calibri Bold" charset="0"/>
              </a:rPr>
              <a:t>生成</a:t>
            </a:r>
            <a:r>
              <a:rPr lang="en-US" altLang="zh-CN" sz="2400" dirty="0">
                <a:solidFill>
                  <a:schemeClr val="tx2"/>
                </a:solidFill>
                <a:latin typeface="+mn-lt"/>
                <a:ea typeface="+mn-ea"/>
                <a:cs typeface="+mn-cs"/>
                <a:sym typeface="Calibri Bold" charset="0"/>
              </a:rPr>
              <a:t>test</a:t>
            </a:r>
            <a:r>
              <a:rPr lang="zh-CN" altLang="en-US" sz="2400" dirty="0">
                <a:solidFill>
                  <a:schemeClr val="tx2"/>
                </a:solidFill>
                <a:latin typeface="+mn-lt"/>
                <a:ea typeface="+mn-ea"/>
                <a:cs typeface="+mn-cs"/>
                <a:sym typeface="Calibri Bold" charset="0"/>
              </a:rPr>
              <a:t>的可执行文件。</a:t>
            </a: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编译命令如下：</a:t>
            </a: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–c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–o main</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或者：</a:t>
            </a: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–o main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endParaRPr lang="en-US" altLang="zh-CN" sz="2400" dirty="0">
              <a:solidFill>
                <a:schemeClr val="tx2"/>
              </a:solidFill>
              <a:latin typeface="+mn-lt"/>
              <a:ea typeface="+mn-ea"/>
              <a:cs typeface="+mn-cs"/>
              <a:sym typeface="Calibri Bold"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zh-CN" altLang="en-US"/>
              <a:t>GDB的概述</a:t>
            </a:r>
            <a:endParaRPr lang="zh-CN" altLang="en-US"/>
          </a:p>
        </p:txBody>
      </p:sp>
      <p:sp>
        <p:nvSpPr>
          <p:cNvPr id="16387" name="内容占位符 2"/>
          <p:cNvSpPr>
            <a:spLocks noGrp="1"/>
          </p:cNvSpPr>
          <p:nvPr>
            <p:ph idx="4294967295"/>
          </p:nvPr>
        </p:nvSpPr>
        <p:spPr/>
        <p:txBody>
          <a:bodyPr/>
          <a:lstStyle/>
          <a:p>
            <a:pPr eaLnBrk="1" hangingPunct="1"/>
            <a:r>
              <a:rPr lang="en-US"/>
              <a:t>GDB</a:t>
            </a:r>
            <a:r>
              <a:rPr lang="zh-CN" altLang="en-US"/>
              <a:t>是一款</a:t>
            </a:r>
            <a:r>
              <a:rPr lang="en-US"/>
              <a:t>GNU</a:t>
            </a:r>
            <a:r>
              <a:rPr lang="zh-CN" altLang="en-US"/>
              <a:t>开发组织并发布的</a:t>
            </a:r>
            <a:r>
              <a:rPr lang="en-US"/>
              <a:t>UNIX/Linux</a:t>
            </a:r>
            <a:r>
              <a:rPr lang="zh-CN" altLang="en-US"/>
              <a:t>下的程序调试工具。它使你能在程序运行时观察程序的内部结构和内存的使用情况</a:t>
            </a:r>
            <a:r>
              <a:rPr lang="en-US"/>
              <a:t>. </a:t>
            </a:r>
            <a:r>
              <a:rPr lang="zh-CN" altLang="en-US"/>
              <a:t>以下是</a:t>
            </a:r>
            <a:r>
              <a:rPr lang="en-US"/>
              <a:t>gdb </a:t>
            </a:r>
            <a:r>
              <a:rPr lang="zh-CN" altLang="en-US"/>
              <a:t>所提供的一些功能</a:t>
            </a:r>
            <a:r>
              <a:rPr lang="en-US"/>
              <a:t>:</a:t>
            </a:r>
            <a:endParaRPr lang="en-US"/>
          </a:p>
          <a:p>
            <a:pPr lvl="1" eaLnBrk="1" hangingPunct="1"/>
            <a:r>
              <a:rPr lang="zh-CN" altLang="en-US"/>
              <a:t>它使你能监视你程序中变量的值</a:t>
            </a:r>
            <a:r>
              <a:rPr lang="en-US"/>
              <a:t>.</a:t>
            </a:r>
            <a:endParaRPr lang="en-US"/>
          </a:p>
          <a:p>
            <a:pPr lvl="1" eaLnBrk="1" hangingPunct="1"/>
            <a:r>
              <a:rPr lang="zh-CN" altLang="en-US"/>
              <a:t>它使你能设置断点以使程序在指定的代码行上停止执行</a:t>
            </a:r>
            <a:r>
              <a:rPr lang="en-US"/>
              <a:t>.</a:t>
            </a:r>
            <a:endParaRPr lang="en-US"/>
          </a:p>
          <a:p>
            <a:pPr lvl="1" eaLnBrk="1" hangingPunct="1"/>
            <a:r>
              <a:rPr lang="zh-CN" altLang="en-US"/>
              <a:t>它使你能一行行的执行你的代码</a:t>
            </a:r>
            <a:r>
              <a:rPr lang="en-US"/>
              <a:t>.</a:t>
            </a:r>
            <a:endParaRPr lang="en-US"/>
          </a:p>
          <a:p>
            <a:pPr eaLnBrk="1" hangingPunct="1"/>
            <a:endParaRPr lang="en-US" sz="2000">
              <a:sym typeface="+mn-ea"/>
            </a:endParaRPr>
          </a:p>
          <a:p>
            <a:pPr eaLnBrk="1" hangingPunct="1"/>
            <a:endParaRPr lang="en-US" sz="2000">
              <a:sym typeface="+mn-ea"/>
            </a:endParaRPr>
          </a:p>
          <a:p>
            <a:pPr eaLnBrk="1" hangingPunct="1"/>
            <a:r>
              <a:rPr lang="en-US" sz="2000">
                <a:sym typeface="+mn-ea"/>
              </a:rPr>
              <a:t>GDB</a:t>
            </a:r>
            <a:r>
              <a:rPr lang="zh-CN" altLang="en-US" sz="2000">
                <a:sym typeface="+mn-ea"/>
              </a:rPr>
              <a:t>的命令格式</a:t>
            </a:r>
            <a:endParaRPr lang="en-US" sz="2000"/>
          </a:p>
          <a:p>
            <a:pPr lvl="1" eaLnBrk="1" hangingPunct="1"/>
            <a:r>
              <a:rPr lang="en-US" sz="2000">
                <a:sym typeface="+mn-ea"/>
              </a:rPr>
              <a:t>gdb [option] [executable-file[core-file or process-id]]</a:t>
            </a:r>
            <a:endParaRPr lang="en-US" sz="2000"/>
          </a:p>
          <a:p>
            <a:pPr lvl="1" eaLnBrk="1" hangingPunct="1"/>
            <a:endParaRPr lang="zh-CN" alt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zh-CN" altLang="en-US" dirty="0"/>
              <a:t>GDB的常用命令			</a:t>
            </a:r>
            <a:endParaRPr lang="zh-CN" altLang="en-US" dirty="0"/>
          </a:p>
        </p:txBody>
      </p:sp>
      <p:sp>
        <p:nvSpPr>
          <p:cNvPr id="18435" name="内容占位符 2"/>
          <p:cNvSpPr>
            <a:spLocks noGrp="1"/>
          </p:cNvSpPr>
          <p:nvPr>
            <p:ph idx="4294967295"/>
          </p:nvPr>
        </p:nvSpPr>
        <p:spPr/>
        <p:txBody>
          <a:bodyPr/>
          <a:lstStyle/>
          <a:p>
            <a:pPr eaLnBrk="1" hangingPunct="1"/>
            <a:r>
              <a:rPr lang="zh-CN" altLang="en-US" dirty="0"/>
              <a:t>加载和退出命令</a:t>
            </a:r>
            <a:endParaRPr lang="zh-CN" altLang="en-US" dirty="0"/>
          </a:p>
          <a:p>
            <a:pPr lvl="1" eaLnBrk="1" hangingPunct="1"/>
            <a:r>
              <a:rPr lang="en-US" dirty="0" err="1"/>
              <a:t>gdb</a:t>
            </a:r>
            <a:r>
              <a:rPr lang="en-US" dirty="0"/>
              <a:t> filename:</a:t>
            </a:r>
            <a:r>
              <a:rPr lang="zh-CN" altLang="en-US" dirty="0"/>
              <a:t>在</a:t>
            </a:r>
            <a:r>
              <a:rPr lang="en-US" dirty="0"/>
              <a:t>shell</a:t>
            </a:r>
            <a:r>
              <a:rPr lang="zh-CN" altLang="en-US" dirty="0"/>
              <a:t>下直接加载文件进行调试</a:t>
            </a:r>
            <a:endParaRPr lang="zh-CN" altLang="en-US" dirty="0"/>
          </a:p>
          <a:p>
            <a:pPr lvl="1" eaLnBrk="1" hangingPunct="1"/>
            <a:r>
              <a:rPr lang="en-US" dirty="0"/>
              <a:t>file filename:</a:t>
            </a:r>
            <a:r>
              <a:rPr lang="zh-CN" altLang="en-US" dirty="0"/>
              <a:t>在</a:t>
            </a:r>
            <a:r>
              <a:rPr lang="en-US" dirty="0" err="1"/>
              <a:t>gdb</a:t>
            </a:r>
            <a:r>
              <a:rPr lang="zh-CN" altLang="en-US" dirty="0"/>
              <a:t>下通过</a:t>
            </a:r>
            <a:r>
              <a:rPr lang="en-US" dirty="0"/>
              <a:t>file</a:t>
            </a:r>
            <a:r>
              <a:rPr lang="zh-CN" altLang="en-US" dirty="0"/>
              <a:t>命令加载程序进行调试</a:t>
            </a:r>
            <a:endParaRPr lang="zh-CN" altLang="en-US" dirty="0"/>
          </a:p>
          <a:p>
            <a:pPr lvl="1" eaLnBrk="1" hangingPunct="1"/>
            <a:r>
              <a:rPr lang="en-US" dirty="0"/>
              <a:t>kill</a:t>
            </a:r>
            <a:r>
              <a:rPr lang="zh-CN" altLang="en-US" dirty="0"/>
              <a:t>：终止正在调试的程序</a:t>
            </a:r>
            <a:endParaRPr lang="zh-CN" altLang="en-US" dirty="0"/>
          </a:p>
          <a:p>
            <a:pPr lvl="1" eaLnBrk="1" hangingPunct="1"/>
            <a:r>
              <a:rPr lang="en-US" dirty="0"/>
              <a:t>quit</a:t>
            </a:r>
            <a:r>
              <a:rPr lang="zh-CN" altLang="en-US" dirty="0"/>
              <a:t>：退出</a:t>
            </a:r>
            <a:r>
              <a:rPr lang="en-US" dirty="0" err="1"/>
              <a:t>gdb</a:t>
            </a:r>
            <a:r>
              <a:rPr lang="zh-CN" altLang="en-US" dirty="0"/>
              <a:t>调试环境</a:t>
            </a:r>
            <a:endParaRPr lang="zh-CN" altLang="en-US"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zh-CN" altLang="en-US" dirty="0"/>
              <a:t>GDB的常用命令			</a:t>
            </a:r>
            <a:endParaRPr lang="zh-CN" altLang="en-US" dirty="0"/>
          </a:p>
        </p:txBody>
      </p:sp>
      <p:sp>
        <p:nvSpPr>
          <p:cNvPr id="19459" name="内容占位符 2"/>
          <p:cNvSpPr>
            <a:spLocks noGrp="1"/>
          </p:cNvSpPr>
          <p:nvPr>
            <p:ph idx="4294967295"/>
          </p:nvPr>
        </p:nvSpPr>
        <p:spPr/>
        <p:txBody>
          <a:bodyPr/>
          <a:lstStyle/>
          <a:p>
            <a:pPr eaLnBrk="1" hangingPunct="1"/>
            <a:r>
              <a:rPr lang="zh-CN" altLang="en-US"/>
              <a:t>断点控制</a:t>
            </a:r>
            <a:endParaRPr lang="zh-CN" altLang="en-US"/>
          </a:p>
          <a:p>
            <a:pPr lvl="1" eaLnBrk="1" hangingPunct="1"/>
            <a:r>
              <a:rPr lang="en-US">
                <a:solidFill>
                  <a:srgbClr val="FF0000"/>
                </a:solidFill>
              </a:rPr>
              <a:t>break</a:t>
            </a:r>
            <a:r>
              <a:rPr lang="en-US"/>
              <a:t> </a:t>
            </a:r>
            <a:r>
              <a:rPr lang="zh-CN" altLang="en-US"/>
              <a:t>函数名或行号</a:t>
            </a:r>
            <a:r>
              <a:rPr lang="en-US"/>
              <a:t>[if </a:t>
            </a:r>
            <a:r>
              <a:rPr lang="zh-CN" altLang="en-US"/>
              <a:t>条件</a:t>
            </a:r>
            <a:r>
              <a:rPr lang="en-US"/>
              <a:t>]</a:t>
            </a:r>
            <a:endParaRPr lang="en-US"/>
          </a:p>
          <a:p>
            <a:pPr lvl="1" eaLnBrk="1" hangingPunct="1"/>
            <a:r>
              <a:rPr lang="en-US">
                <a:solidFill>
                  <a:srgbClr val="FF0000"/>
                </a:solidFill>
              </a:rPr>
              <a:t>Info break </a:t>
            </a:r>
            <a:r>
              <a:rPr lang="en-US"/>
              <a:t>:</a:t>
            </a:r>
            <a:r>
              <a:rPr lang="zh-CN" altLang="en-US"/>
              <a:t>显示程序中设置的断点；</a:t>
            </a:r>
            <a:endParaRPr lang="zh-CN" altLang="en-US"/>
          </a:p>
          <a:p>
            <a:pPr lvl="1" eaLnBrk="1" hangingPunct="1"/>
            <a:r>
              <a:rPr lang="en-US">
                <a:solidFill>
                  <a:srgbClr val="FF0000"/>
                </a:solidFill>
              </a:rPr>
              <a:t>delete breakpoint</a:t>
            </a:r>
            <a:r>
              <a:rPr lang="en-US"/>
              <a:t> </a:t>
            </a:r>
            <a:r>
              <a:rPr lang="zh-CN" altLang="en-US"/>
              <a:t>断点号：删除指定的断点</a:t>
            </a:r>
            <a:endParaRPr lang="zh-CN" altLang="en-US"/>
          </a:p>
          <a:p>
            <a:pPr lvl="1" eaLnBrk="1" hangingPunct="1"/>
            <a:r>
              <a:rPr lang="en-US"/>
              <a:t>clear </a:t>
            </a:r>
            <a:r>
              <a:rPr lang="zh-CN" altLang="en-US"/>
              <a:t>断点号：作用同上</a:t>
            </a:r>
            <a:endParaRPr lang="zh-CN" altLang="en-US"/>
          </a:p>
          <a:p>
            <a:pPr lvl="1" eaLnBrk="1" hangingPunct="1"/>
            <a:r>
              <a:rPr lang="en-US"/>
              <a:t>disable breakpoint </a:t>
            </a:r>
            <a:r>
              <a:rPr lang="zh-CN" altLang="en-US"/>
              <a:t>断点号：禁用指定的断点</a:t>
            </a:r>
            <a:endParaRPr lang="zh-CN" altLang="en-US"/>
          </a:p>
          <a:p>
            <a:pPr lvl="1" eaLnBrk="1" hangingPunct="1"/>
            <a:r>
              <a:rPr lang="en-US"/>
              <a:t>enable breakpoint </a:t>
            </a:r>
            <a:r>
              <a:rPr lang="zh-CN" altLang="en-US"/>
              <a:t>断点号：允许指定的断点</a:t>
            </a:r>
            <a:endParaRPr lang="zh-CN" alt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zh-CN" altLang="en-US" dirty="0"/>
              <a:t>GDB的常用命令			</a:t>
            </a:r>
            <a:endParaRPr lang="zh-CN" altLang="en-US" dirty="0"/>
          </a:p>
        </p:txBody>
      </p:sp>
      <p:sp>
        <p:nvSpPr>
          <p:cNvPr id="20483" name="内容占位符 2"/>
          <p:cNvSpPr>
            <a:spLocks noGrp="1"/>
          </p:cNvSpPr>
          <p:nvPr>
            <p:ph idx="4294967295"/>
          </p:nvPr>
        </p:nvSpPr>
        <p:spPr/>
        <p:txBody>
          <a:bodyPr/>
          <a:lstStyle/>
          <a:p>
            <a:pPr eaLnBrk="1" hangingPunct="1"/>
            <a:r>
              <a:rPr lang="zh-CN" altLang="en-US"/>
              <a:t>程序的控制指令</a:t>
            </a:r>
            <a:endParaRPr lang="zh-CN" altLang="en-US"/>
          </a:p>
          <a:p>
            <a:pPr lvl="1" eaLnBrk="1" hangingPunct="1"/>
            <a:r>
              <a:rPr lang="en-US"/>
              <a:t>run:</a:t>
            </a:r>
            <a:r>
              <a:rPr lang="zh-CN" altLang="en-US"/>
              <a:t>程序开始执行，一直运行到断点才终止；</a:t>
            </a:r>
            <a:endParaRPr lang="zh-CN" altLang="en-US"/>
          </a:p>
          <a:p>
            <a:pPr lvl="1" eaLnBrk="1" hangingPunct="1"/>
            <a:r>
              <a:rPr lang="en-US"/>
              <a:t>continue:</a:t>
            </a:r>
            <a:r>
              <a:rPr lang="zh-CN" altLang="en-US"/>
              <a:t>运行到下一个断点；</a:t>
            </a:r>
            <a:endParaRPr lang="zh-CN" altLang="en-US"/>
          </a:p>
          <a:p>
            <a:pPr lvl="1" eaLnBrk="1" hangingPunct="1"/>
            <a:r>
              <a:rPr lang="en-US"/>
              <a:t>next:</a:t>
            </a:r>
            <a:r>
              <a:rPr lang="zh-CN" altLang="en-US"/>
              <a:t>运行下一条指令；</a:t>
            </a:r>
            <a:endParaRPr lang="zh-CN" altLang="en-US"/>
          </a:p>
          <a:p>
            <a:pPr lvl="1" eaLnBrk="1" hangingPunct="1"/>
            <a:r>
              <a:rPr lang="en-US"/>
              <a:t>step:</a:t>
            </a:r>
            <a:r>
              <a:rPr lang="zh-CN" altLang="en-US"/>
              <a:t>运行下一条指令；</a:t>
            </a:r>
            <a:endParaRPr lang="zh-CN" alt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zh-CN" altLang="en-US" dirty="0"/>
              <a:t>GDB的常用命令			</a:t>
            </a:r>
            <a:endParaRPr lang="zh-CN" altLang="en-US" dirty="0"/>
          </a:p>
        </p:txBody>
      </p:sp>
      <p:sp>
        <p:nvSpPr>
          <p:cNvPr id="21507" name="内容占位符 2"/>
          <p:cNvSpPr>
            <a:spLocks noGrp="1"/>
          </p:cNvSpPr>
          <p:nvPr>
            <p:ph idx="4294967295"/>
          </p:nvPr>
        </p:nvSpPr>
        <p:spPr/>
        <p:txBody>
          <a:bodyPr/>
          <a:lstStyle/>
          <a:p>
            <a:pPr eaLnBrk="1" hangingPunct="1">
              <a:lnSpc>
                <a:spcPct val="80000"/>
              </a:lnSpc>
            </a:pPr>
            <a:r>
              <a:rPr lang="zh-CN" altLang="en-US" sz="2800"/>
              <a:t>变量、参数的设置与查看</a:t>
            </a:r>
            <a:endParaRPr lang="zh-CN" altLang="en-US" sz="2800"/>
          </a:p>
          <a:p>
            <a:pPr lvl="1" eaLnBrk="1" hangingPunct="1">
              <a:lnSpc>
                <a:spcPct val="80000"/>
              </a:lnSpc>
            </a:pPr>
            <a:r>
              <a:rPr lang="en-US" sz="2330"/>
              <a:t>list:</a:t>
            </a:r>
            <a:r>
              <a:rPr lang="zh-CN" altLang="en-US" sz="2330"/>
              <a:t>列出产生执行文件的源代码的一部分</a:t>
            </a:r>
            <a:r>
              <a:rPr lang="en-US" sz="2330"/>
              <a:t>.</a:t>
            </a:r>
            <a:endParaRPr lang="en-US" sz="2330"/>
          </a:p>
          <a:p>
            <a:pPr lvl="1" eaLnBrk="1" hangingPunct="1">
              <a:lnSpc>
                <a:spcPct val="80000"/>
              </a:lnSpc>
            </a:pPr>
            <a:r>
              <a:rPr lang="en-US" sz="2330"/>
              <a:t>watch </a:t>
            </a:r>
            <a:r>
              <a:rPr lang="zh-CN" altLang="en-US" sz="2330"/>
              <a:t>变量名：当变量改变时，显示变量修改前后的值；</a:t>
            </a:r>
            <a:endParaRPr lang="zh-CN" altLang="en-US" sz="2330"/>
          </a:p>
          <a:p>
            <a:pPr lvl="1" eaLnBrk="1" hangingPunct="1">
              <a:lnSpc>
                <a:spcPct val="80000"/>
              </a:lnSpc>
            </a:pPr>
            <a:r>
              <a:rPr lang="en-US" sz="2330"/>
              <a:t>print </a:t>
            </a:r>
            <a:r>
              <a:rPr lang="zh-CN" altLang="en-US" sz="2330"/>
              <a:t>变量名：打印变量值；</a:t>
            </a:r>
            <a:endParaRPr lang="zh-CN" altLang="en-US" sz="2330"/>
          </a:p>
          <a:p>
            <a:pPr lvl="1" eaLnBrk="1" hangingPunct="1">
              <a:lnSpc>
                <a:spcPct val="80000"/>
              </a:lnSpc>
            </a:pPr>
            <a:r>
              <a:rPr lang="en-US" sz="2330"/>
              <a:t>whatis </a:t>
            </a:r>
            <a:r>
              <a:rPr lang="zh-CN" altLang="en-US" sz="2330"/>
              <a:t>变量名或函数名：显示变量或函数的类型；</a:t>
            </a:r>
            <a:endParaRPr lang="zh-CN" altLang="en-US" sz="2330"/>
          </a:p>
          <a:p>
            <a:pPr lvl="1" eaLnBrk="1" hangingPunct="1">
              <a:lnSpc>
                <a:spcPct val="80000"/>
              </a:lnSpc>
            </a:pPr>
            <a:r>
              <a:rPr lang="en-US" sz="2330"/>
              <a:t>Ptype:</a:t>
            </a:r>
            <a:r>
              <a:rPr lang="zh-CN" altLang="en-US" sz="2330"/>
              <a:t>显示数据结构的定义；</a:t>
            </a:r>
            <a:endParaRPr lang="zh-CN" altLang="en-US" sz="2330"/>
          </a:p>
          <a:p>
            <a:pPr lvl="1" eaLnBrk="1" hangingPunct="1">
              <a:lnSpc>
                <a:spcPct val="80000"/>
              </a:lnSpc>
            </a:pPr>
            <a:r>
              <a:rPr lang="en-US" sz="2330"/>
              <a:t>set args:</a:t>
            </a:r>
            <a:r>
              <a:rPr lang="zh-CN" altLang="en-US" sz="2330"/>
              <a:t>设置程序的运行参数；</a:t>
            </a:r>
            <a:endParaRPr lang="zh-CN" altLang="en-US" sz="2330"/>
          </a:p>
          <a:p>
            <a:pPr lvl="1" eaLnBrk="1" hangingPunct="1">
              <a:lnSpc>
                <a:spcPct val="80000"/>
              </a:lnSpc>
            </a:pPr>
            <a:r>
              <a:rPr lang="en-US" sz="2330"/>
              <a:t>Show args:</a:t>
            </a:r>
            <a:r>
              <a:rPr lang="zh-CN" altLang="en-US" sz="2330"/>
              <a:t>显示程序的运行参数；</a:t>
            </a:r>
            <a:endParaRPr lang="zh-CN" altLang="en-US" sz="233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a:xfrm>
            <a:off x="304800" y="414867"/>
            <a:ext cx="8382000" cy="558800"/>
          </a:xfrm>
        </p:spPr>
        <p:txBody>
          <a:bodyPr/>
          <a:lstStyle/>
          <a:p>
            <a:pPr eaLnBrk="1" hangingPunct="1"/>
            <a:r>
              <a:rPr lang="zh-CN" altLang="en-US" dirty="0" smtClean="0"/>
              <a:t>调试例子</a:t>
            </a:r>
            <a:r>
              <a:rPr lang="en-US" altLang="zh-CN" dirty="0" smtClean="0"/>
              <a:t>(</a:t>
            </a:r>
            <a:r>
              <a:rPr lang="zh-CN" altLang="en-US" dirty="0" smtClean="0"/>
              <a:t>文件名</a:t>
            </a:r>
            <a:r>
              <a:rPr lang="en-US" altLang="zh-CN" dirty="0" err="1" smtClean="0"/>
              <a:t>aa.c</a:t>
            </a:r>
            <a:r>
              <a:rPr lang="en-US" altLang="zh-CN" dirty="0" smtClean="0"/>
              <a:t>)</a:t>
            </a:r>
            <a:endParaRPr lang="zh-CN" altLang="en-US" dirty="0"/>
          </a:p>
        </p:txBody>
      </p:sp>
      <p:sp>
        <p:nvSpPr>
          <p:cNvPr id="24579" name="内容占位符 2"/>
          <p:cNvSpPr>
            <a:spLocks noGrp="1"/>
          </p:cNvSpPr>
          <p:nvPr>
            <p:ph idx="4294967295"/>
          </p:nvPr>
        </p:nvSpPr>
        <p:spPr>
          <a:xfrm>
            <a:off x="381000" y="990600"/>
            <a:ext cx="8382000" cy="5435600"/>
          </a:xfrm>
        </p:spPr>
        <p:txBody>
          <a:bodyPr/>
          <a:lstStyle/>
          <a:p>
            <a:pPr marL="36830" indent="0" eaLnBrk="1" hangingPunct="1">
              <a:lnSpc>
                <a:spcPct val="80000"/>
              </a:lnSpc>
              <a:buFont typeface="Wingdings 2" panose="05020102010507070707" charset="2"/>
              <a:buNone/>
            </a:pPr>
            <a:r>
              <a:rPr lang="en-US" sz="1700" dirty="0"/>
              <a:t>#include &lt;</a:t>
            </a:r>
            <a:r>
              <a:rPr lang="en-US" sz="1700" dirty="0" err="1"/>
              <a:t>stdio.h</a:t>
            </a:r>
            <a:r>
              <a:rPr lang="en-US" sz="1700" dirty="0"/>
              <a:t>&gt;</a:t>
            </a:r>
            <a:endParaRPr lang="en-US" sz="1700" dirty="0"/>
          </a:p>
          <a:p>
            <a:pPr marL="36830" indent="0" eaLnBrk="1" hangingPunct="1">
              <a:lnSpc>
                <a:spcPct val="80000"/>
              </a:lnSpc>
              <a:buFont typeface="Wingdings 2" panose="05020102010507070707" charset="2"/>
              <a:buNone/>
            </a:pPr>
            <a:r>
              <a:rPr lang="en-US" sz="1700" dirty="0" smtClean="0"/>
              <a:t>#</a:t>
            </a:r>
            <a:r>
              <a:rPr lang="en-US" sz="1700" dirty="0"/>
              <a:t>define MAXLINE_LENGTH 80</a:t>
            </a:r>
            <a:endParaRPr lang="en-US" sz="1700" dirty="0"/>
          </a:p>
          <a:p>
            <a:pPr marL="36830" indent="0" eaLnBrk="1" hangingPunct="1">
              <a:lnSpc>
                <a:spcPct val="80000"/>
              </a:lnSpc>
              <a:buFont typeface="Wingdings 2" panose="05020102010507070707" charset="2"/>
              <a:buNone/>
            </a:pPr>
            <a:r>
              <a:rPr lang="en-US" sz="1700" dirty="0" smtClean="0"/>
              <a:t>char </a:t>
            </a:r>
            <a:r>
              <a:rPr lang="en-US" sz="1700" dirty="0"/>
              <a:t>Buffer[MAXLINE_LENGTH];</a:t>
            </a:r>
            <a:endParaRPr lang="en-US" sz="1700" dirty="0"/>
          </a:p>
          <a:p>
            <a:pPr marL="36830" indent="0" eaLnBrk="1" hangingPunct="1">
              <a:lnSpc>
                <a:spcPct val="80000"/>
              </a:lnSpc>
              <a:buFont typeface="Wingdings 2" panose="05020102010507070707" charset="2"/>
              <a:buNone/>
            </a:pPr>
            <a:r>
              <a:rPr lang="en-US" sz="1700" dirty="0" err="1" smtClean="0"/>
              <a:t>int</a:t>
            </a:r>
            <a:r>
              <a:rPr lang="en-US" sz="1700" dirty="0" smtClean="0"/>
              <a:t> </a:t>
            </a:r>
            <a:r>
              <a:rPr lang="en-US" sz="1700" dirty="0"/>
              <a:t>* main(void)</a:t>
            </a:r>
            <a:endParaRPr lang="en-US" sz="1700" dirty="0"/>
          </a:p>
          <a:p>
            <a:pPr marL="36830" indent="0" eaLnBrk="1" hangingPunct="1">
              <a:lnSpc>
                <a:spcPct val="80000"/>
              </a:lnSpc>
              <a:buFont typeface="Wingdings 2" panose="05020102010507070707" charset="2"/>
              <a:buNone/>
            </a:pPr>
            <a:r>
              <a:rPr lang="en-US" sz="1700" dirty="0"/>
              <a:t>{</a:t>
            </a:r>
            <a:endParaRPr lang="en-US" sz="1700" dirty="0"/>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a=0;</a:t>
            </a:r>
            <a:endParaRPr lang="en-US" sz="1700" dirty="0"/>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result=0;</a:t>
            </a:r>
            <a:endParaRPr lang="en-US" sz="1700" dirty="0"/>
          </a:p>
          <a:p>
            <a:pPr marL="36830" indent="0" eaLnBrk="1" hangingPunct="1">
              <a:lnSpc>
                <a:spcPct val="80000"/>
              </a:lnSpc>
              <a:buFont typeface="Wingdings 2" panose="05020102010507070707" charset="2"/>
              <a:buNone/>
            </a:pPr>
            <a:r>
              <a:rPr lang="en-US" sz="1700" dirty="0"/>
              <a:t>    for (a=0;a&lt;100;a++)</a:t>
            </a:r>
            <a:endParaRPr lang="en-US" sz="1700" dirty="0"/>
          </a:p>
          <a:p>
            <a:pPr marL="36830" indent="0" eaLnBrk="1" hangingPunct="1">
              <a:lnSpc>
                <a:spcPct val="80000"/>
              </a:lnSpc>
              <a:buFont typeface="Wingdings 2" panose="05020102010507070707" charset="2"/>
              <a:buNone/>
            </a:pPr>
            <a:r>
              <a:rPr lang="en-US" sz="1700" dirty="0"/>
              <a:t>     result=</a:t>
            </a:r>
            <a:r>
              <a:rPr lang="en-US" sz="1700" dirty="0" err="1"/>
              <a:t>a+result</a:t>
            </a:r>
            <a:r>
              <a:rPr lang="en-US" sz="1700" dirty="0"/>
              <a:t>;</a:t>
            </a:r>
            <a:endParaRPr lang="en-US" sz="1700" dirty="0"/>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t>
            </a:r>
            <a:r>
              <a:rPr lang="en-US" sz="1700" dirty="0" err="1"/>
              <a:t>nextInChar</a:t>
            </a:r>
            <a:r>
              <a:rPr lang="en-US" sz="1700" dirty="0"/>
              <a:t>;</a:t>
            </a:r>
            <a:endParaRPr lang="en-US" sz="1700" dirty="0"/>
          </a:p>
          <a:p>
            <a:pPr marL="36830" indent="0" eaLnBrk="1" hangingPunct="1">
              <a:lnSpc>
                <a:spcPct val="80000"/>
              </a:lnSpc>
              <a:buFont typeface="Wingdings 2" panose="05020102010507070707" charset="2"/>
              <a:buNone/>
            </a:pPr>
            <a:r>
              <a:rPr lang="en-US" sz="1700" dirty="0" smtClean="0"/>
              <a:t>    </a:t>
            </a:r>
            <a:r>
              <a:rPr lang="en-US" sz="1700" dirty="0" err="1"/>
              <a:t>int</a:t>
            </a:r>
            <a:r>
              <a:rPr lang="en-US" sz="1700" dirty="0"/>
              <a:t> </a:t>
            </a:r>
            <a:r>
              <a:rPr lang="en-US" sz="1700" dirty="0" err="1"/>
              <a:t>nextLocation</a:t>
            </a:r>
            <a:r>
              <a:rPr lang="en-US" sz="1700" dirty="0"/>
              <a:t>;</a:t>
            </a:r>
            <a:endParaRPr lang="en-US" sz="1700" dirty="0"/>
          </a:p>
          <a:p>
            <a:pPr marL="36830" indent="0" eaLnBrk="1" hangingPunct="1">
              <a:lnSpc>
                <a:spcPct val="80000"/>
              </a:lnSpc>
              <a:buFont typeface="Wingdings 2" panose="05020102010507070707" charset="2"/>
              <a:buNone/>
            </a:pPr>
            <a:r>
              <a:rPr lang="en-US" sz="1700" dirty="0" smtClean="0"/>
              <a:t>    </a:t>
            </a:r>
            <a:r>
              <a:rPr lang="en-US" sz="1700" dirty="0" err="1"/>
              <a:t>printf</a:t>
            </a:r>
            <a:r>
              <a:rPr lang="en-US" sz="1700" dirty="0"/>
              <a:t>("Input&gt; ");</a:t>
            </a:r>
            <a:endParaRPr lang="en-US" sz="1700" dirty="0"/>
          </a:p>
          <a:p>
            <a:pPr marL="36830" indent="0" eaLnBrk="1" hangingPunct="1">
              <a:lnSpc>
                <a:spcPct val="80000"/>
              </a:lnSpc>
              <a:buFont typeface="Wingdings 2" panose="05020102010507070707" charset="2"/>
              <a:buNone/>
            </a:pPr>
            <a:r>
              <a:rPr lang="en-US" sz="1700" dirty="0"/>
              <a:t>    </a:t>
            </a:r>
            <a:r>
              <a:rPr lang="en-US" sz="1700" dirty="0" err="1"/>
              <a:t>nextLocation</a:t>
            </a:r>
            <a:r>
              <a:rPr lang="en-US" sz="1700" dirty="0"/>
              <a:t> = 0;</a:t>
            </a:r>
            <a:endParaRPr lang="en-US" sz="1700" dirty="0"/>
          </a:p>
          <a:p>
            <a:pPr marL="36830" indent="0" eaLnBrk="1" hangingPunct="1">
              <a:lnSpc>
                <a:spcPct val="80000"/>
              </a:lnSpc>
              <a:buFont typeface="Wingdings 2" panose="05020102010507070707" charset="2"/>
              <a:buNone/>
            </a:pPr>
            <a:r>
              <a:rPr lang="en-US" sz="1700" dirty="0"/>
              <a:t>    while ((</a:t>
            </a:r>
            <a:r>
              <a:rPr lang="en-US" sz="1700" dirty="0" err="1"/>
              <a:t>nextInChar</a:t>
            </a:r>
            <a:r>
              <a:rPr lang="en-US" sz="1700" dirty="0"/>
              <a:t> = </a:t>
            </a:r>
            <a:r>
              <a:rPr lang="en-US" sz="1700" dirty="0" err="1"/>
              <a:t>getchar</a:t>
            </a:r>
            <a:r>
              <a:rPr lang="en-US" sz="1700" dirty="0"/>
              <a:t>()) != '\n' &amp;&amp;</a:t>
            </a:r>
            <a:endParaRPr lang="en-US" sz="1700" dirty="0"/>
          </a:p>
          <a:p>
            <a:pPr marL="36830" indent="0" eaLnBrk="1" hangingPunct="1">
              <a:lnSpc>
                <a:spcPct val="80000"/>
              </a:lnSpc>
              <a:buFont typeface="Wingdings 2" panose="05020102010507070707" charset="2"/>
              <a:buNone/>
            </a:pPr>
            <a:r>
              <a:rPr lang="en-US" sz="1700" dirty="0"/>
              <a:t>           </a:t>
            </a:r>
            <a:r>
              <a:rPr lang="en-US" sz="1700" dirty="0" err="1"/>
              <a:t>nextInChar</a:t>
            </a:r>
            <a:r>
              <a:rPr lang="en-US" sz="1700" dirty="0"/>
              <a:t> != EOF) {</a:t>
            </a:r>
            <a:endParaRPr lang="en-US" sz="1700" dirty="0"/>
          </a:p>
          <a:p>
            <a:pPr marL="36830" indent="0" eaLnBrk="1" hangingPunct="1">
              <a:lnSpc>
                <a:spcPct val="80000"/>
              </a:lnSpc>
              <a:buFont typeface="Wingdings 2" panose="05020102010507070707" charset="2"/>
              <a:buNone/>
            </a:pPr>
            <a:r>
              <a:rPr lang="en-US" sz="1700" dirty="0"/>
              <a:t>        Buffer[</a:t>
            </a:r>
            <a:r>
              <a:rPr lang="en-US" sz="1700" dirty="0" err="1"/>
              <a:t>nextLocation</a:t>
            </a:r>
            <a:r>
              <a:rPr lang="en-US" sz="1700" dirty="0"/>
              <a:t>++] = </a:t>
            </a:r>
            <a:r>
              <a:rPr lang="en-US" sz="1700" dirty="0" err="1"/>
              <a:t>nextInChar</a:t>
            </a:r>
            <a:r>
              <a:rPr lang="en-US" sz="1700" dirty="0"/>
              <a:t>;</a:t>
            </a:r>
            <a:endParaRPr lang="en-US" sz="1700" dirty="0"/>
          </a:p>
          <a:p>
            <a:pPr marL="36830" indent="0" eaLnBrk="1" hangingPunct="1">
              <a:lnSpc>
                <a:spcPct val="80000"/>
              </a:lnSpc>
              <a:buFont typeface="Wingdings 2" panose="05020102010507070707" charset="2"/>
              <a:buNone/>
            </a:pPr>
            <a:r>
              <a:rPr lang="en-US" sz="1700" dirty="0"/>
              <a:t>    </a:t>
            </a:r>
            <a:r>
              <a:rPr lang="en-US" sz="1700" dirty="0" smtClean="0"/>
              <a:t>}</a:t>
            </a:r>
            <a:endParaRPr lang="en-US" sz="1700" dirty="0" smtClean="0"/>
          </a:p>
          <a:p>
            <a:pPr marL="36830" indent="0" eaLnBrk="1" hangingPunct="1">
              <a:lnSpc>
                <a:spcPct val="80000"/>
              </a:lnSpc>
              <a:buFont typeface="Wingdings 2" panose="05020102010507070707" charset="2"/>
              <a:buNone/>
            </a:pPr>
            <a:r>
              <a:rPr lang="en-US" sz="1700" dirty="0"/>
              <a:t> </a:t>
            </a:r>
            <a:r>
              <a:rPr lang="en-US" sz="1700" dirty="0" err="1"/>
              <a:t>printf</a:t>
            </a:r>
            <a:r>
              <a:rPr lang="en-US" sz="1700" dirty="0"/>
              <a:t>("Input complete ");</a:t>
            </a:r>
            <a:endParaRPr lang="en-US" sz="1700" dirty="0"/>
          </a:p>
          <a:p>
            <a:pPr marL="36830" indent="0" eaLnBrk="1" hangingPunct="1">
              <a:lnSpc>
                <a:spcPct val="80000"/>
              </a:lnSpc>
              <a:buFont typeface="Wingdings 2" panose="05020102010507070707" charset="2"/>
              <a:buNone/>
            </a:pPr>
            <a:r>
              <a:rPr lang="en-US" sz="1700" dirty="0"/>
              <a:t>}</a:t>
            </a:r>
            <a:endParaRPr lang="en-US" sz="1700"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5603" name="内容占位符 2"/>
          <p:cNvSpPr>
            <a:spLocks noGrp="1"/>
          </p:cNvSpPr>
          <p:nvPr>
            <p:ph idx="4294967295"/>
          </p:nvPr>
        </p:nvSpPr>
        <p:spPr/>
        <p:txBody>
          <a:bodyPr/>
          <a:lstStyle/>
          <a:p>
            <a:pPr eaLnBrk="1" hangingPunct="1">
              <a:lnSpc>
                <a:spcPct val="90000"/>
              </a:lnSpc>
            </a:pPr>
            <a:r>
              <a:rPr lang="en-US" sz="2800" dirty="0"/>
              <a:t>1. </a:t>
            </a:r>
            <a:r>
              <a:rPr lang="zh-CN" altLang="en-US" sz="2800" dirty="0"/>
              <a:t>使用</a:t>
            </a:r>
            <a:r>
              <a:rPr lang="en-US" sz="2800" dirty="0" err="1"/>
              <a:t>gcc</a:t>
            </a:r>
            <a:r>
              <a:rPr lang="zh-CN" altLang="en-US" sz="2800" dirty="0"/>
              <a:t>命令进行编译（</a:t>
            </a:r>
            <a:r>
              <a:rPr lang="zh-CN" altLang="en-US" sz="2800" dirty="0">
                <a:solidFill>
                  <a:srgbClr val="FF0000"/>
                </a:solidFill>
              </a:rPr>
              <a:t>务必需要</a:t>
            </a:r>
            <a:r>
              <a:rPr lang="en-US" sz="2800" dirty="0">
                <a:solidFill>
                  <a:srgbClr val="FF0000"/>
                </a:solidFill>
              </a:rPr>
              <a:t>-g</a:t>
            </a:r>
            <a:r>
              <a:rPr lang="zh-CN" altLang="en-US" sz="2800" dirty="0">
                <a:solidFill>
                  <a:srgbClr val="FF0000"/>
                </a:solidFill>
              </a:rPr>
              <a:t>选项</a:t>
            </a:r>
            <a:r>
              <a:rPr lang="zh-CN" altLang="en-US" sz="2800" dirty="0"/>
              <a:t>）</a:t>
            </a:r>
            <a:endParaRPr lang="en-US" sz="2800" dirty="0"/>
          </a:p>
          <a:p>
            <a:pPr eaLnBrk="1" hangingPunct="1">
              <a:lnSpc>
                <a:spcPct val="90000"/>
              </a:lnSpc>
              <a:buFont typeface="Wingdings 2" panose="05020102010507070707" charset="2"/>
              <a:buNone/>
            </a:pPr>
            <a:r>
              <a:rPr lang="en-US" sz="2800" dirty="0"/>
              <a:t>	</a:t>
            </a:r>
            <a:r>
              <a:rPr lang="en-US" sz="2800" dirty="0" err="1"/>
              <a:t>gcc</a:t>
            </a:r>
            <a:r>
              <a:rPr lang="en-US" sz="2800" dirty="0"/>
              <a:t> </a:t>
            </a:r>
            <a:r>
              <a:rPr lang="en-US" sz="2800" dirty="0">
                <a:solidFill>
                  <a:srgbClr val="FF0000"/>
                </a:solidFill>
              </a:rPr>
              <a:t>–g</a:t>
            </a:r>
            <a:r>
              <a:rPr lang="en-US" sz="2800" dirty="0"/>
              <a:t> </a:t>
            </a:r>
            <a:r>
              <a:rPr lang="en-US" sz="2800" dirty="0" err="1" smtClean="0"/>
              <a:t>aa.c</a:t>
            </a:r>
            <a:r>
              <a:rPr lang="en-US" sz="2800" dirty="0" smtClean="0"/>
              <a:t> </a:t>
            </a:r>
            <a:r>
              <a:rPr lang="en-US" altLang="zh-CN" sz="2800" dirty="0"/>
              <a:t>–o </a:t>
            </a:r>
            <a:r>
              <a:rPr lang="en-US" altLang="zh-CN" sz="2800" dirty="0" err="1" smtClean="0"/>
              <a:t>aa</a:t>
            </a:r>
            <a:r>
              <a:rPr lang="en-US" altLang="zh-CN" sz="2800" dirty="0" smtClean="0"/>
              <a:t> </a:t>
            </a:r>
            <a:endParaRPr lang="en-US" sz="2800" dirty="0"/>
          </a:p>
          <a:p>
            <a:pPr eaLnBrk="1" hangingPunct="1">
              <a:lnSpc>
                <a:spcPct val="90000"/>
              </a:lnSpc>
            </a:pPr>
            <a:r>
              <a:rPr lang="en-US" sz="2800" dirty="0"/>
              <a:t>2. </a:t>
            </a:r>
            <a:r>
              <a:rPr lang="zh-CN" altLang="en-US" sz="2800" dirty="0"/>
              <a:t>启动</a:t>
            </a:r>
            <a:r>
              <a:rPr lang="en-US" sz="2800" dirty="0" err="1"/>
              <a:t>gdb</a:t>
            </a:r>
            <a:r>
              <a:rPr lang="zh-CN" altLang="en-US" sz="2800" dirty="0"/>
              <a:t>进行调试</a:t>
            </a:r>
            <a:endParaRPr lang="en-US" sz="2800" dirty="0"/>
          </a:p>
          <a:p>
            <a:pPr eaLnBrk="1" hangingPunct="1">
              <a:lnSpc>
                <a:spcPct val="90000"/>
              </a:lnSpc>
              <a:buFont typeface="Wingdings 2" panose="05020102010507070707" charset="2"/>
              <a:buNone/>
            </a:pPr>
            <a:r>
              <a:rPr lang="en-US" sz="2800" dirty="0"/>
              <a:t>	</a:t>
            </a:r>
            <a:r>
              <a:rPr lang="en-US" sz="2800" dirty="0" err="1"/>
              <a:t>gdb</a:t>
            </a:r>
            <a:r>
              <a:rPr lang="en-US" sz="2800" dirty="0"/>
              <a:t> </a:t>
            </a:r>
            <a:r>
              <a:rPr lang="en-US" sz="2800" dirty="0" err="1" smtClean="0"/>
              <a:t>aa</a:t>
            </a:r>
            <a:endParaRPr lang="en-US" sz="2800" dirty="0"/>
          </a:p>
          <a:p>
            <a:pPr eaLnBrk="1" hangingPunct="1">
              <a:lnSpc>
                <a:spcPct val="90000"/>
              </a:lnSpc>
            </a:pPr>
            <a:r>
              <a:rPr lang="en-US" sz="2800" dirty="0"/>
              <a:t>3.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endParaRPr lang="en-US" sz="2800" dirty="0"/>
          </a:p>
          <a:p>
            <a:pPr eaLnBrk="1" hangingPunct="1">
              <a:lnSpc>
                <a:spcPct val="90000"/>
              </a:lnSpc>
            </a:pPr>
            <a:r>
              <a:rPr lang="en-US" sz="2800" dirty="0"/>
              <a:t>4. </a:t>
            </a:r>
            <a:r>
              <a:rPr lang="zh-CN" altLang="en-US" sz="2800" dirty="0"/>
              <a:t>根据逻辑找出问题，可附加使用</a:t>
            </a:r>
            <a:r>
              <a:rPr lang="en-US" sz="2800" dirty="0"/>
              <a:t>list</a:t>
            </a:r>
            <a:r>
              <a:rPr lang="zh-CN" altLang="en-US" sz="2800" dirty="0"/>
              <a:t>查看代码</a:t>
            </a:r>
            <a:endParaRPr lang="en-US" sz="2800" dirty="0"/>
          </a:p>
          <a:p>
            <a:pPr eaLnBrk="1" hangingPunct="1">
              <a:lnSpc>
                <a:spcPct val="90000"/>
              </a:lnSpc>
              <a:buFont typeface="Wingdings 2" panose="05020102010507070707" charset="2"/>
              <a:buNone/>
            </a:pPr>
            <a:r>
              <a:rPr lang="en-US" sz="2800" dirty="0"/>
              <a:t>	l (or list)</a:t>
            </a:r>
            <a:endParaRPr lang="en-US" sz="2800"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6627" name="内容占位符 2"/>
          <p:cNvSpPr>
            <a:spLocks noGrp="1"/>
          </p:cNvSpPr>
          <p:nvPr>
            <p:ph idx="4294967295"/>
          </p:nvPr>
        </p:nvSpPr>
        <p:spPr/>
        <p:txBody>
          <a:bodyPr/>
          <a:lstStyle/>
          <a:p>
            <a:pPr eaLnBrk="1" hangingPunct="1">
              <a:lnSpc>
                <a:spcPct val="90000"/>
              </a:lnSpc>
            </a:pPr>
            <a:r>
              <a:rPr lang="en-US" sz="2800" dirty="0"/>
              <a:t>5. </a:t>
            </a:r>
            <a:r>
              <a:rPr lang="zh-CN" altLang="en-US" sz="2800" dirty="0"/>
              <a:t>使用</a:t>
            </a:r>
            <a:r>
              <a:rPr lang="en-US" sz="2800" dirty="0"/>
              <a:t>break</a:t>
            </a:r>
            <a:r>
              <a:rPr lang="zh-CN" altLang="en-US" sz="2800" dirty="0"/>
              <a:t>命令设置断点</a:t>
            </a:r>
            <a:endParaRPr lang="en-US" sz="2800" dirty="0"/>
          </a:p>
          <a:p>
            <a:pPr eaLnBrk="1" hangingPunct="1">
              <a:lnSpc>
                <a:spcPct val="90000"/>
              </a:lnSpc>
              <a:buFont typeface="Wingdings 2" panose="05020102010507070707" charset="2"/>
              <a:buNone/>
            </a:pPr>
            <a:r>
              <a:rPr lang="en-US" sz="2800" dirty="0"/>
              <a:t>	</a:t>
            </a:r>
            <a:r>
              <a:rPr lang="en-US" sz="2600" dirty="0"/>
              <a:t>b (or break) </a:t>
            </a:r>
            <a:r>
              <a:rPr lang="en-US" sz="2600" dirty="0" err="1"/>
              <a:t>lineNumber</a:t>
            </a:r>
            <a:r>
              <a:rPr lang="en-US" sz="2600" dirty="0"/>
              <a:t> or </a:t>
            </a:r>
            <a:r>
              <a:rPr lang="en-US" sz="2600" dirty="0" err="1"/>
              <a:t>functionName</a:t>
            </a:r>
            <a:endParaRPr lang="en-US" sz="2600" dirty="0"/>
          </a:p>
          <a:p>
            <a:pPr eaLnBrk="1" hangingPunct="1">
              <a:lnSpc>
                <a:spcPct val="90000"/>
              </a:lnSpc>
            </a:pPr>
            <a:r>
              <a:rPr lang="en-US" sz="2800" dirty="0"/>
              <a:t>6.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endParaRPr lang="en-US" sz="2800" dirty="0"/>
          </a:p>
          <a:p>
            <a:pPr eaLnBrk="1" hangingPunct="1">
              <a:lnSpc>
                <a:spcPct val="90000"/>
              </a:lnSpc>
            </a:pPr>
            <a:r>
              <a:rPr lang="en-US" sz="2800" dirty="0"/>
              <a:t>7. </a:t>
            </a:r>
            <a:r>
              <a:rPr lang="zh-CN" altLang="en-US" sz="2800" dirty="0"/>
              <a:t>使用</a:t>
            </a:r>
            <a:r>
              <a:rPr lang="en-US" sz="2800" dirty="0"/>
              <a:t>watch</a:t>
            </a:r>
            <a:r>
              <a:rPr lang="zh-CN" altLang="en-US" sz="2800" dirty="0"/>
              <a:t>命令指定需要跟踪的变量</a:t>
            </a:r>
            <a:endParaRPr lang="en-US" sz="2800" dirty="0"/>
          </a:p>
          <a:p>
            <a:pPr eaLnBrk="1" hangingPunct="1">
              <a:lnSpc>
                <a:spcPct val="90000"/>
              </a:lnSpc>
              <a:buFont typeface="Wingdings 2" panose="05020102010507070707" charset="2"/>
              <a:buNone/>
            </a:pPr>
            <a:r>
              <a:rPr lang="en-US" sz="2800" dirty="0"/>
              <a:t>	watch Buffer</a:t>
            </a:r>
            <a:endParaRPr lang="en-US" sz="2800" dirty="0"/>
          </a:p>
          <a:p>
            <a:pPr eaLnBrk="1" hangingPunct="1">
              <a:lnSpc>
                <a:spcPct val="90000"/>
              </a:lnSpc>
            </a:pPr>
            <a:r>
              <a:rPr lang="en-US" sz="2800" dirty="0"/>
              <a:t>8. </a:t>
            </a:r>
            <a:r>
              <a:rPr lang="zh-CN" altLang="en-US" sz="2800" dirty="0"/>
              <a:t>按照终端提示输入</a:t>
            </a:r>
            <a:r>
              <a:rPr lang="en-US" sz="2800" dirty="0"/>
              <a:t>input</a:t>
            </a:r>
            <a:r>
              <a:rPr lang="zh-CN" altLang="en-US" sz="2800" dirty="0" smtClean="0"/>
              <a:t>字符串</a:t>
            </a:r>
            <a:endParaRPr lang="en-US" sz="2800"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52600" y="25401"/>
            <a:ext cx="5771749" cy="6832600"/>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a:t>
            </a:r>
            <a:r>
              <a:rPr lang="zh-CN" altLang="en-US" sz="4000" dirty="0" smtClean="0">
                <a:solidFill>
                  <a:srgbClr val="000099"/>
                </a:solidFill>
                <a:latin typeface="Segoe Light"/>
                <a:cs typeface="Arial" panose="020B0604020202020204" pitchFamily="34" charset="0"/>
              </a:rPr>
              <a:t>版举例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2200" y="2590800"/>
            <a:ext cx="5943600"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509588" y="2027238"/>
            <a:ext cx="8229600" cy="56356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en-US" altLang="zh-CN" sz="3200" kern="0" smtClean="0">
                <a:solidFill>
                  <a:srgbClr val="000099"/>
                </a:solidFill>
                <a:latin typeface="Segoe Light"/>
                <a:cs typeface="Arial" panose="020B0604020202020204" pitchFamily="34" charset="0"/>
              </a:rPr>
              <a:t>Ubuntu</a:t>
            </a:r>
            <a:endParaRPr lang="zh-CN" altLang="en-US" sz="3200" kern="0" dirty="0">
              <a:solidFill>
                <a:srgbClr val="000099"/>
              </a:solidFill>
              <a:latin typeface="Segoe Light"/>
              <a:cs typeface="Arial" panose="020B0604020202020204" pitchFamily="34" charset="0"/>
            </a:endParaRPr>
          </a:p>
        </p:txBody>
      </p:sp>
    </p:spTree>
    <p:custDataLst>
      <p:tags r:id="rId2"/>
    </p:custData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dirty="0" smtClean="0"/>
              <a:t>Vi</a:t>
            </a:r>
            <a:r>
              <a:rPr lang="zh-CN" altLang="en-US" dirty="0" smtClean="0"/>
              <a:t>编辑器</a:t>
            </a:r>
            <a:endParaRPr lang="en-US" altLang="zh-CN" dirty="0" smtClean="0"/>
          </a:p>
          <a:p>
            <a:pPr eaLnBrk="1" hangingPunct="1"/>
            <a:r>
              <a:rPr kumimoji="0" lang="en-US" altLang="zh-CN" b="1" dirty="0" smtClean="0"/>
              <a:t>GCC</a:t>
            </a:r>
            <a:r>
              <a:rPr kumimoji="0" lang="zh-CN" altLang="en-US" b="1" dirty="0" smtClean="0"/>
              <a:t>工具链</a:t>
            </a:r>
            <a:endParaRPr kumimoji="0" lang="en-US" altLang="zh-CN" b="1" dirty="0" smtClean="0"/>
          </a:p>
          <a:p>
            <a:pPr eaLnBrk="1" hangingPunct="1"/>
            <a:r>
              <a:rPr lang="en-US" altLang="zh-CN" dirty="0" err="1" smtClean="0">
                <a:solidFill>
                  <a:srgbClr val="FF0000"/>
                </a:solidFill>
              </a:rPr>
              <a:t>Objdump</a:t>
            </a:r>
            <a:r>
              <a:rPr lang="zh-CN" altLang="en-US" dirty="0" smtClean="0">
                <a:solidFill>
                  <a:srgbClr val="FF0000"/>
                </a:solidFill>
              </a:rPr>
              <a:t>工具</a:t>
            </a:r>
            <a:endParaRPr kumimoji="0" lang="en-US" altLang="zh-CN" dirty="0" smtClean="0">
              <a:solidFill>
                <a:srgbClr val="FF0000"/>
              </a:solidFill>
            </a:endParaRPr>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3328370" cy="565976"/>
          </a:xfrm>
          <a:prstGeom prst="rect">
            <a:avLst/>
          </a:prstGeom>
          <a:noFill/>
        </p:spPr>
        <p:txBody>
          <a:bodyPr wrap="square" lIns="72823" tIns="36411" rIns="72823" bIns="36411" rtlCol="0">
            <a:spAutoFit/>
          </a:bodyPr>
          <a:lstStyle/>
          <a:p>
            <a:pPr algn="l"/>
            <a:r>
              <a:rPr lang="en-US" altLang="zh-CN" sz="3200" dirty="0" err="1">
                <a:latin typeface="宋体" panose="02010600030101010101" pitchFamily="2" charset="-122"/>
                <a:ea typeface="宋体" panose="02010600030101010101" pitchFamily="2" charset="-122"/>
              </a:rPr>
              <a:t>Objdump</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3" name="矩形 2"/>
          <p:cNvSpPr/>
          <p:nvPr/>
        </p:nvSpPr>
        <p:spPr>
          <a:xfrm>
            <a:off x="782779" y="3224166"/>
            <a:ext cx="7424824" cy="2227969"/>
          </a:xfrm>
          <a:prstGeom prst="rect">
            <a:avLst/>
          </a:prstGeom>
        </p:spPr>
        <p:txBody>
          <a:bodyPr wrap="square" lIns="72823" tIns="36411" rIns="72823" bIns="36411">
            <a:spAutoFit/>
          </a:bodyPr>
          <a:lstStyle/>
          <a:p>
            <a:pPr algn="l"/>
            <a:r>
              <a:rPr lang="zh-CN" altLang="en-US" sz="2000" dirty="0">
                <a:latin typeface="宋体" panose="02010600030101010101" pitchFamily="2" charset="-122"/>
                <a:ea typeface="宋体" panose="02010600030101010101" pitchFamily="2" charset="-122"/>
              </a:rPr>
              <a:t>反汇编的原因有以下：</a:t>
            </a:r>
            <a:endParaRPr lang="zh-CN" altLang="en-US" sz="2000" dirty="0">
              <a:latin typeface="宋体" panose="02010600030101010101" pitchFamily="2" charset="-122"/>
              <a:ea typeface="宋体" panose="02010600030101010101" pitchFamily="2" charset="-122"/>
            </a:endParaRPr>
          </a:p>
          <a:p>
            <a:pPr algn="l"/>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逆向破解。</a:t>
            </a:r>
            <a:endParaRPr lang="zh-CN" altLang="en-US" sz="2000" dirty="0">
              <a:latin typeface="宋体" panose="02010600030101010101" pitchFamily="2" charset="-122"/>
              <a:ea typeface="宋体" panose="02010600030101010101" pitchFamily="2" charset="-122"/>
            </a:endParaRPr>
          </a:p>
          <a:p>
            <a:pPr algn="l"/>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调试程序时，反汇编代码可以</a:t>
            </a:r>
            <a:r>
              <a:rPr lang="zh-CN" altLang="en-US" sz="2000" dirty="0" smtClean="0">
                <a:latin typeface="宋体" panose="02010600030101010101" pitchFamily="2" charset="-122"/>
                <a:ea typeface="宋体" panose="02010600030101010101" pitchFamily="2" charset="-122"/>
              </a:rPr>
              <a:t>帮助理解程序，</a:t>
            </a:r>
            <a:r>
              <a:rPr lang="zh-CN" altLang="en-US" sz="2000" dirty="0">
                <a:latin typeface="宋体" panose="02010600030101010101" pitchFamily="2" charset="-122"/>
                <a:ea typeface="宋体" panose="02010600030101010101" pitchFamily="2" charset="-122"/>
              </a:rPr>
              <a:t>尤其是在理解链接脚本、链接地址等概念时。</a:t>
            </a:r>
            <a:endParaRPr lang="zh-CN" altLang="en-US" sz="2000" dirty="0">
              <a:latin typeface="宋体" panose="02010600030101010101" pitchFamily="2" charset="-122"/>
              <a:ea typeface="宋体" panose="02010600030101010101" pitchFamily="2" charset="-122"/>
            </a:endParaRPr>
          </a:p>
          <a:p>
            <a:pPr algn="l"/>
            <a:r>
              <a:rPr lang="en-US" altLang="zh-CN" sz="2000" dirty="0">
                <a:latin typeface="宋体" panose="02010600030101010101" pitchFamily="2" charset="-122"/>
                <a:ea typeface="宋体" panose="02010600030101010101" pitchFamily="2" charset="-122"/>
              </a:rPr>
              <a:t>3. </a:t>
            </a:r>
            <a:r>
              <a:rPr lang="zh-CN" altLang="en-US" sz="2000" dirty="0">
                <a:latin typeface="宋体" panose="02010600030101010101" pitchFamily="2" charset="-122"/>
                <a:ea typeface="宋体" panose="02010600030101010101" pitchFamily="2" charset="-122"/>
              </a:rPr>
              <a:t>把</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语言源代码编译链接生成的可执行程序反汇编后得到对应的汇编代码，可以帮助我们理解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语言和汇编语言之间的对应关系。非常有助于深入理解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a:t>
            </a:r>
            <a:endParaRPr lang="zh-CN" altLang="en-US" sz="2000" dirty="0">
              <a:latin typeface="宋体" panose="02010600030101010101" pitchFamily="2" charset="-122"/>
              <a:ea typeface="宋体" panose="02010600030101010101" pitchFamily="2" charset="-122"/>
            </a:endParaRPr>
          </a:p>
        </p:txBody>
      </p:sp>
      <p:sp>
        <p:nvSpPr>
          <p:cNvPr id="4" name="矩形 3"/>
          <p:cNvSpPr/>
          <p:nvPr/>
        </p:nvSpPr>
        <p:spPr>
          <a:xfrm>
            <a:off x="782779" y="1600006"/>
            <a:ext cx="7680853" cy="687705"/>
          </a:xfrm>
          <a:prstGeom prst="rect">
            <a:avLst/>
          </a:prstGeom>
        </p:spPr>
        <p:txBody>
          <a:bodyPr wrap="square" lIns="72823" tIns="36411" rIns="72823" bIns="36411">
            <a:spAutoFit/>
          </a:bodyPr>
          <a:lstStyle/>
          <a:p>
            <a:pPr algn="l"/>
            <a:r>
              <a:rPr lang="en-US" altLang="zh-CN" sz="2000" dirty="0" err="1" smtClean="0">
                <a:latin typeface="宋体" panose="02010600030101010101" pitchFamily="2" charset="-122"/>
                <a:ea typeface="宋体" panose="02010600030101010101" pitchFamily="2" charset="-122"/>
              </a:rPr>
              <a:t>objdump</a:t>
            </a:r>
            <a:r>
              <a:rPr lang="zh-CN" altLang="en-US" sz="2000" dirty="0" smtClean="0">
                <a:latin typeface="宋体" panose="02010600030101010101" pitchFamily="2" charset="-122"/>
                <a:ea typeface="宋体" panose="02010600030101010101" pitchFamily="2" charset="-122"/>
              </a:rPr>
              <a:t>是</a:t>
            </a:r>
            <a:r>
              <a:rPr lang="zh-CN" altLang="en-US" sz="2000" dirty="0">
                <a:latin typeface="宋体" panose="02010600030101010101" pitchFamily="2" charset="-122"/>
                <a:ea typeface="宋体" panose="02010600030101010101" pitchFamily="2" charset="-122"/>
              </a:rPr>
              <a:t>以一种可阅读的格式让你更多地了解二进制文件可能带有的附加信息。</a:t>
            </a:r>
            <a:endParaRPr lang="zh-CN" altLang="en-US" sz="20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152697"/>
            <a:ext cx="8763000" cy="4812030"/>
          </a:xfrm>
          <a:prstGeom prst="rect">
            <a:avLst/>
          </a:prstGeom>
        </p:spPr>
        <p:txBody>
          <a:bodyPr wrap="square" lIns="72823" tIns="36411" rIns="72823" bIns="36411">
            <a:spAutoFit/>
          </a:bodyPr>
          <a:lstStyle/>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-x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以某种分类信息的形式把目标文件的数据组成输出；</a:t>
            </a:r>
            <a:r>
              <a:rPr lang="en-US" altLang="zh-CN" sz="2200" dirty="0">
                <a:latin typeface="宋体" panose="02010600030101010101" pitchFamily="2" charset="-122"/>
                <a:ea typeface="宋体" panose="02010600030101010101" pitchFamily="2" charset="-122"/>
              </a:rPr>
              <a:t>&lt;</a:t>
            </a:r>
            <a:r>
              <a:rPr lang="zh-CN" altLang="en-US" sz="2200" dirty="0">
                <a:latin typeface="宋体" panose="02010600030101010101" pitchFamily="2" charset="-122"/>
                <a:ea typeface="宋体" panose="02010600030101010101" pitchFamily="2" charset="-122"/>
              </a:rPr>
              <a:t>可查到该文件的的所有动态库</a:t>
            </a:r>
            <a:r>
              <a:rPr lang="en-US" altLang="zh-CN" sz="2200" dirty="0">
                <a:latin typeface="宋体" panose="02010600030101010101" pitchFamily="2" charset="-122"/>
                <a:ea typeface="宋体" panose="02010600030101010101" pitchFamily="2" charset="-122"/>
              </a:rPr>
              <a:t>&gt;</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-t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-h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输出目标文件的所有段概括（）</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-j ./text/.data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输出指定段的信息（反汇编源代码）</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  当</a:t>
            </a:r>
            <a:r>
              <a:rPr lang="en-US" altLang="zh-CN" sz="2200" dirty="0" err="1">
                <a:latin typeface="宋体" panose="02010600030101010101" pitchFamily="2" charset="-122"/>
                <a:ea typeface="宋体" panose="02010600030101010101" pitchFamily="2" charset="-122"/>
              </a:rPr>
              <a:t>gcc</a:t>
            </a:r>
            <a:r>
              <a:rPr lang="en-US" altLang="zh-CN" sz="2200" dirty="0">
                <a:latin typeface="宋体" panose="02010600030101010101" pitchFamily="2" charset="-122"/>
                <a:ea typeface="宋体" panose="02010600030101010101" pitchFamily="2" charset="-122"/>
              </a:rPr>
              <a:t> -g</a:t>
            </a:r>
            <a:r>
              <a:rPr lang="zh-CN" altLang="en-US" sz="2200" dirty="0">
                <a:latin typeface="宋体" panose="02010600030101010101" pitchFamily="2" charset="-122"/>
                <a:ea typeface="宋体" panose="02010600030101010101" pitchFamily="2" charset="-122"/>
              </a:rPr>
              <a:t>时打印更明显</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-f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的文件头信息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中的需要执行指令的那些</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与</a:t>
            </a:r>
            <a:r>
              <a:rPr lang="en-US" altLang="zh-CN" sz="2200" dirty="0">
                <a:latin typeface="宋体" panose="02010600030101010101" pitchFamily="2" charset="-122"/>
                <a:ea typeface="宋体" panose="02010600030101010101" pitchFamily="2" charset="-122"/>
                <a:sym typeface="+mn-ea"/>
              </a:rPr>
              <a:t>-d</a:t>
            </a:r>
            <a:r>
              <a:rPr lang="zh-CN" altLang="en-US" sz="2200" dirty="0">
                <a:latin typeface="宋体" panose="02010600030101010101" pitchFamily="2" charset="-122"/>
                <a:ea typeface="宋体" panose="02010600030101010101" pitchFamily="2" charset="-122"/>
                <a:sym typeface="+mn-ea"/>
              </a:rPr>
              <a:t>类似，但反汇编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中的所有</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-h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a:t>
            </a:r>
            <a:r>
              <a:rPr lang="en-US" altLang="zh-CN" sz="2200" dirty="0">
                <a:latin typeface="宋体" panose="02010600030101010101" pitchFamily="2" charset="-122"/>
                <a:ea typeface="宋体" panose="02010600030101010101" pitchFamily="2" charset="-122"/>
                <a:sym typeface="+mn-ea"/>
              </a:rPr>
              <a:t>Section 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-x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-s test  </a:t>
            </a:r>
            <a:r>
              <a:rPr lang="zh-CN" altLang="en-US" sz="2200" dirty="0">
                <a:latin typeface="宋体" panose="02010600030101010101" pitchFamily="2" charset="-122"/>
                <a:ea typeface="宋体" panose="02010600030101010101" pitchFamily="2" charset="-122"/>
                <a:sym typeface="+mn-ea"/>
              </a:rPr>
              <a:t>除了显示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信息，还显示他们对应的十六进制文件代码</a:t>
            </a:r>
            <a:endParaRPr lang="en-US" altLang="zh-CN" sz="2200" dirty="0" smtClean="0">
              <a:latin typeface="宋体" panose="02010600030101010101" pitchFamily="2" charset="-122"/>
              <a:ea typeface="宋体" panose="02010600030101010101" pitchFamily="2" charset="-122"/>
            </a:endParaRPr>
          </a:p>
          <a:p>
            <a:pPr algn="l"/>
            <a:endParaRPr lang="zh-CN" altLang="en-US" sz="2200" dirty="0">
              <a:latin typeface="宋体" panose="02010600030101010101" pitchFamily="2" charset="-122"/>
              <a:ea typeface="宋体" panose="02010600030101010101" pitchFamily="2" charset="-122"/>
            </a:endParaRPr>
          </a:p>
        </p:txBody>
      </p:sp>
      <p:sp>
        <p:nvSpPr>
          <p:cNvPr id="3" name="TextBox 2"/>
          <p:cNvSpPr txBox="1"/>
          <p:nvPr/>
        </p:nvSpPr>
        <p:spPr>
          <a:xfrm>
            <a:off x="685800" y="304800"/>
            <a:ext cx="5203190" cy="564515"/>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反汇编命令</a:t>
            </a:r>
            <a:r>
              <a:rPr lang="zh-CN" altLang="en-US" sz="3200" dirty="0">
                <a:latin typeface="+mj-ea"/>
                <a:ea typeface="+mj-ea"/>
              </a:rPr>
              <a:t>参数表</a:t>
            </a:r>
            <a:endParaRPr lang="zh-CN" altLang="en-US" sz="3200" dirty="0">
              <a:latin typeface="+mj-ea"/>
              <a:ea typeface="+mj-ea"/>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pic>
        <p:nvPicPr>
          <p:cNvPr id="4" name="图片 3"/>
          <p:cNvPicPr>
            <a:picLocks noChangeAspect="1"/>
          </p:cNvPicPr>
          <p:nvPr/>
        </p:nvPicPr>
        <p:blipFill>
          <a:blip r:embed="rId1"/>
          <a:stretch>
            <a:fillRect/>
          </a:stretch>
        </p:blipFill>
        <p:spPr>
          <a:xfrm>
            <a:off x="0" y="152400"/>
            <a:ext cx="6858000" cy="6610350"/>
          </a:xfrm>
          <a:prstGeom prst="rect">
            <a:avLst/>
          </a:prstGeom>
        </p:spPr>
      </p:pic>
      <p:pic>
        <p:nvPicPr>
          <p:cNvPr id="5" name="图片 4"/>
          <p:cNvPicPr>
            <a:picLocks noChangeAspect="1"/>
          </p:cNvPicPr>
          <p:nvPr/>
        </p:nvPicPr>
        <p:blipFill>
          <a:blip r:embed="rId2"/>
          <a:stretch>
            <a:fillRect/>
          </a:stretch>
        </p:blipFill>
        <p:spPr>
          <a:xfrm>
            <a:off x="4648200" y="582762"/>
            <a:ext cx="5267325" cy="5962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38200" y="838200"/>
            <a:ext cx="6934200" cy="426720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240" y="381000"/>
            <a:ext cx="9296400" cy="6086475"/>
          </a:xfrm>
          <a:prstGeom prst="rect">
            <a:avLst/>
          </a:prstGeom>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52400"/>
            <a:ext cx="9248775" cy="7705725"/>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original_metal_w(s)"/>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3919855" y="2667000"/>
            <a:ext cx="13684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3"/>
          <p:cNvSpPr txBox="1">
            <a:spLocks noChangeArrowheads="1"/>
          </p:cNvSpPr>
          <p:nvPr/>
        </p:nvSpPr>
        <p:spPr bwMode="auto">
          <a:xfrm>
            <a:off x="1403350" y="90805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bg2"/>
              </a:buClr>
              <a:buSzPct val="75000"/>
            </a:pPr>
            <a:endParaRPr lang="en-US" altLang="zh-CN" sz="2800" b="1" dirty="0">
              <a:solidFill>
                <a:srgbClr val="0072C1"/>
              </a:solidFill>
              <a:latin typeface="黑体" panose="02010609060101010101" pitchFamily="49" charset="-122"/>
              <a:ea typeface="黑体" panose="02010609060101010101" pitchFamily="49" charset="-122"/>
            </a:endParaRPr>
          </a:p>
          <a:p>
            <a:pPr algn="ctr" eaLnBrk="1" hangingPunct="1">
              <a:spcBef>
                <a:spcPct val="20000"/>
              </a:spcBef>
              <a:buClr>
                <a:schemeClr val="bg2"/>
              </a:buClr>
              <a:buSzPct val="75000"/>
            </a:pPr>
            <a:endParaRPr lang="en-US" altLang="zh-CN" sz="28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TIMING" val="|46.2"/>
</p:tagLst>
</file>

<file path=ppt/tags/tag10.xml><?xml version="1.0" encoding="utf-8"?>
<p:tagLst xmlns:p="http://schemas.openxmlformats.org/presentationml/2006/main">
  <p:tag name="TIMING" val="|46.2"/>
</p:tagLst>
</file>

<file path=ppt/tags/tag11.xml><?xml version="1.0" encoding="utf-8"?>
<p:tagLst xmlns:p="http://schemas.openxmlformats.org/presentationml/2006/main">
  <p:tag name="TIMING" val="|46.2"/>
</p:tagLst>
</file>

<file path=ppt/tags/tag12.xml><?xml version="1.0" encoding="utf-8"?>
<p:tagLst xmlns:p="http://schemas.openxmlformats.org/presentationml/2006/main">
  <p:tag name="TIMING" val="|46.2"/>
</p:tagLst>
</file>

<file path=ppt/tags/tag13.xml><?xml version="1.0" encoding="utf-8"?>
<p:tagLst xmlns:p="http://schemas.openxmlformats.org/presentationml/2006/main">
  <p:tag name="TIMING" val="|46.2"/>
</p:tagLst>
</file>

<file path=ppt/tags/tag14.xml><?xml version="1.0" encoding="utf-8"?>
<p:tagLst xmlns:p="http://schemas.openxmlformats.org/presentationml/2006/main">
  <p:tag name="TIMING" val="|46.2"/>
</p:tagLst>
</file>

<file path=ppt/tags/tag15.xml><?xml version="1.0" encoding="utf-8"?>
<p:tagLst xmlns:p="http://schemas.openxmlformats.org/presentationml/2006/main">
  <p:tag name="TIMING" val="|46.2"/>
</p:tagLst>
</file>

<file path=ppt/tags/tag16.xml><?xml version="1.0" encoding="utf-8"?>
<p:tagLst xmlns:p="http://schemas.openxmlformats.org/presentationml/2006/main">
  <p:tag name="TIMING" val="|46.2"/>
</p:tagLst>
</file>

<file path=ppt/tags/tag2.xml><?xml version="1.0" encoding="utf-8"?>
<p:tagLst xmlns:p="http://schemas.openxmlformats.org/presentationml/2006/main">
  <p:tag name="TIMING" val="|46.2"/>
</p:tagLst>
</file>

<file path=ppt/tags/tag3.xml><?xml version="1.0" encoding="utf-8"?>
<p:tagLst xmlns:p="http://schemas.openxmlformats.org/presentationml/2006/main">
  <p:tag name="TIMING" val="|46.2"/>
</p:tagLst>
</file>

<file path=ppt/tags/tag4.xml><?xml version="1.0" encoding="utf-8"?>
<p:tagLst xmlns:p="http://schemas.openxmlformats.org/presentationml/2006/main">
  <p:tag name="TIMING" val="|46.2"/>
</p:tagLst>
</file>

<file path=ppt/tags/tag5.xml><?xml version="1.0" encoding="utf-8"?>
<p:tagLst xmlns:p="http://schemas.openxmlformats.org/presentationml/2006/main">
  <p:tag name="TIMING" val="|46.2"/>
</p:tagLst>
</file>

<file path=ppt/tags/tag6.xml><?xml version="1.0" encoding="utf-8"?>
<p:tagLst xmlns:p="http://schemas.openxmlformats.org/presentationml/2006/main">
  <p:tag name="TIMING" val="|46.2"/>
</p:tagLst>
</file>

<file path=ppt/tags/tag7.xml><?xml version="1.0" encoding="utf-8"?>
<p:tagLst xmlns:p="http://schemas.openxmlformats.org/presentationml/2006/main">
  <p:tag name="TIMING" val="|46.2"/>
</p:tagLst>
</file>

<file path=ppt/tags/tag8.xml><?xml version="1.0" encoding="utf-8"?>
<p:tagLst xmlns:p="http://schemas.openxmlformats.org/presentationml/2006/main">
  <p:tag name="TIMING" val="|46.2"/>
</p:tagLst>
</file>

<file path=ppt/tags/tag9.xml><?xml version="1.0" encoding="utf-8"?>
<p:tagLst xmlns:p="http://schemas.openxmlformats.org/presentationml/2006/main">
  <p:tag name="TIMING" val="|46.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12393</Words>
  <Application>WPS 演示</Application>
  <PresentationFormat>全屏显示(4:3)</PresentationFormat>
  <Paragraphs>887</Paragraphs>
  <Slides>97</Slides>
  <Notes>2</Notes>
  <HiddenSlides>0</HiddenSlides>
  <MMClips>0</MMClips>
  <ScaleCrop>false</ScaleCrop>
  <HeadingPairs>
    <vt:vector size="8" baseType="variant">
      <vt:variant>
        <vt:lpstr>已用的字体</vt:lpstr>
      </vt:variant>
      <vt:variant>
        <vt:i4>28</vt:i4>
      </vt:variant>
      <vt:variant>
        <vt:lpstr>主题</vt:lpstr>
      </vt:variant>
      <vt:variant>
        <vt:i4>2</vt:i4>
      </vt:variant>
      <vt:variant>
        <vt:lpstr>嵌入 OLE 服务器</vt:lpstr>
      </vt:variant>
      <vt:variant>
        <vt:i4>2</vt:i4>
      </vt:variant>
      <vt:variant>
        <vt:lpstr>幻灯片标题</vt:lpstr>
      </vt:variant>
      <vt:variant>
        <vt:i4>97</vt:i4>
      </vt:variant>
    </vt:vector>
  </HeadingPairs>
  <TitlesOfParts>
    <vt:vector size="129" baseType="lpstr">
      <vt:lpstr>Arial</vt:lpstr>
      <vt:lpstr>宋体</vt:lpstr>
      <vt:lpstr>Wingdings</vt:lpstr>
      <vt:lpstr>Gill Sans</vt:lpstr>
      <vt:lpstr>Gill Sans MT</vt:lpstr>
      <vt:lpstr>ヒラギノ角ゴ ProN W3</vt:lpstr>
      <vt:lpstr>Yu Gothic</vt:lpstr>
      <vt:lpstr>Calibri Bold</vt:lpstr>
      <vt:lpstr>Calibri</vt:lpstr>
      <vt:lpstr>MS PGothic</vt:lpstr>
      <vt:lpstr>Times New Roman</vt:lpstr>
      <vt:lpstr>ヒラギノ角ゴ ProN W6</vt:lpstr>
      <vt:lpstr>Wingdings 2</vt:lpstr>
      <vt:lpstr>华文新魏</vt:lpstr>
      <vt:lpstr>华文中宋</vt:lpstr>
      <vt:lpstr>隶书</vt:lpstr>
      <vt:lpstr>华文行楷</vt:lpstr>
      <vt:lpstr>Times New Roman</vt:lpstr>
      <vt:lpstr>微软雅黑</vt:lpstr>
      <vt:lpstr>Arial Unicode MS</vt:lpstr>
      <vt:lpstr>楷体_GB2312</vt:lpstr>
      <vt:lpstr>新宋体</vt:lpstr>
      <vt:lpstr>Segoe Light</vt:lpstr>
      <vt:lpstr>Segoe Print</vt:lpstr>
      <vt:lpstr>黑体</vt:lpstr>
      <vt:lpstr>Verdana</vt:lpstr>
      <vt:lpstr>Calibri Bold</vt:lpstr>
      <vt:lpstr>ヒラギノ角ゴ ProN W6</vt:lpstr>
      <vt:lpstr>Title Slide</vt:lpstr>
      <vt:lpstr>Title and Content</vt:lpstr>
      <vt:lpstr>Paint.Picture</vt:lpstr>
      <vt:lpstr>Visio.Drawing.11</vt:lpstr>
      <vt:lpstr>PowerPoint 演示文稿</vt:lpstr>
      <vt:lpstr>Outline</vt:lpstr>
      <vt:lpstr>操作系统概念</vt:lpstr>
      <vt:lpstr>Linux历史-追溯到UNIX</vt:lpstr>
      <vt:lpstr>Linux历史-追溯到UNIX</vt:lpstr>
      <vt:lpstr>PowerPoint 演示文稿</vt:lpstr>
      <vt:lpstr>Linux历史</vt:lpstr>
      <vt:lpstr>操作系统简介—Linux</vt:lpstr>
      <vt:lpstr>Linux简介-Linux发型版举例</vt:lpstr>
      <vt:lpstr>Linux简介-Linux发型版举例</vt:lpstr>
      <vt:lpstr>远程登陆服务器： ssh secure shell 下载</vt:lpstr>
      <vt:lpstr>ssh secure shell 安装</vt:lpstr>
      <vt:lpstr>一、如何把Linux终端搬到了Windows下？  1、在窗口上左键点击快速登录，弹出登录远端主机的登录窗口</vt:lpstr>
      <vt:lpstr>  2、输入远端的IP地址和主机用户名</vt:lpstr>
      <vt:lpstr>输入IP地址（10.120.11.12）和用户名后，点击链接按键，客户端与主机链接成功后就会弹出输入密码的对话框（用户名为学号）</vt:lpstr>
      <vt:lpstr>4、输入密码，点击确认按钮，如果用户名和密码输入正确的话，就会进入主界面（密码为bupt+学号，如bupt2015211422）</vt:lpstr>
      <vt:lpstr>成功登陆</vt:lpstr>
      <vt:lpstr>Outline</vt:lpstr>
      <vt:lpstr>Shell</vt:lpstr>
      <vt:lpstr>Shell</vt:lpstr>
      <vt:lpstr>Shell简介</vt:lpstr>
      <vt:lpstr>Shell命令</vt:lpstr>
      <vt:lpstr>Shell</vt:lpstr>
      <vt:lpstr>Shell</vt:lpstr>
      <vt:lpstr>Shell常用命令</vt:lpstr>
      <vt:lpstr>Linux文件系统</vt:lpstr>
      <vt:lpstr>Linux文件系统</vt:lpstr>
      <vt:lpstr>Linux文件系统</vt:lpstr>
      <vt:lpstr>Linux文件系统</vt:lpstr>
      <vt:lpstr>常用目录操作命令：</vt:lpstr>
      <vt:lpstr>pwd命令</vt:lpstr>
      <vt:lpstr>pwd命令（续）</vt:lpstr>
      <vt:lpstr>cd命令</vt:lpstr>
      <vt:lpstr>示例：cd命令的使用。</vt:lpstr>
      <vt:lpstr>ls命令</vt:lpstr>
      <vt:lpstr>ls命令（续）</vt:lpstr>
      <vt:lpstr>示例：ls命令的使用。</vt:lpstr>
      <vt:lpstr>示例：ls命令的使用。（续）</vt:lpstr>
      <vt:lpstr>示例：ls命令的使用。（续）</vt:lpstr>
      <vt:lpstr>dir命令</vt:lpstr>
      <vt:lpstr>mkdir命令</vt:lpstr>
      <vt:lpstr>rmdir命令</vt:lpstr>
      <vt:lpstr>（2）文件操作命令</vt:lpstr>
      <vt:lpstr>常用文件操作命令：</vt:lpstr>
      <vt:lpstr>cat 命令</vt:lpstr>
      <vt:lpstr>cat使用示例</vt:lpstr>
      <vt:lpstr>more命令</vt:lpstr>
      <vt:lpstr>less命令</vt:lpstr>
      <vt:lpstr>head、tail命令</vt:lpstr>
      <vt:lpstr>cp命令</vt:lpstr>
      <vt:lpstr>mv命令</vt:lpstr>
      <vt:lpstr>rm命令</vt:lpstr>
      <vt:lpstr>find命令</vt:lpstr>
      <vt:lpstr>touch命令</vt:lpstr>
      <vt:lpstr>ln命令</vt:lpstr>
      <vt:lpstr>shell命令基础</vt:lpstr>
      <vt:lpstr>shell命令基础</vt:lpstr>
      <vt:lpstr>shell命令基础</vt:lpstr>
      <vt:lpstr>Outline</vt:lpstr>
      <vt:lpstr>Vi编辑器的简介</vt:lpstr>
      <vt:lpstr>Vi的启动</vt:lpstr>
      <vt:lpstr>Vi编辑器的退出</vt:lpstr>
      <vt:lpstr>Vi的工作模式 </vt:lpstr>
      <vt:lpstr>Vi编辑器中的常用命令 </vt:lpstr>
      <vt:lpstr>PowerPoint 演示文稿</vt:lpstr>
      <vt:lpstr>PowerPoint 演示文稿</vt:lpstr>
      <vt:lpstr>PowerPoint 演示文稿</vt:lpstr>
      <vt:lpstr>PowerPoint 演示文稿</vt:lpstr>
      <vt:lpstr>PowerPoint 演示文稿</vt:lpstr>
      <vt:lpstr>文件相关命令</vt:lpstr>
      <vt:lpstr>PowerPoint 演示文稿</vt:lpstr>
      <vt:lpstr>简介</vt:lpstr>
      <vt:lpstr>简介</vt:lpstr>
      <vt:lpstr>文件类型</vt:lpstr>
      <vt:lpstr>起步（演示）</vt:lpstr>
      <vt:lpstr>基本用法</vt:lpstr>
      <vt:lpstr>编译选项</vt:lpstr>
      <vt:lpstr>编译选项(optimize.c)</vt:lpstr>
      <vt:lpstr>编译选项</vt:lpstr>
      <vt:lpstr>PowerPoint 演示文稿</vt:lpstr>
      <vt:lpstr>GDB的概述</vt:lpstr>
      <vt:lpstr>GDB的常用命令			</vt:lpstr>
      <vt:lpstr>GDB的常用命令			</vt:lpstr>
      <vt:lpstr>GDB的常用命令			</vt:lpstr>
      <vt:lpstr>GDB的常用命令			</vt:lpstr>
      <vt:lpstr>调试例子(文件名aa.c)</vt:lpstr>
      <vt:lpstr>调试操作举例</vt:lpstr>
      <vt:lpstr>调试操作举例</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ywb</cp:lastModifiedBy>
  <cp:revision>258</cp:revision>
  <cp:lastPrinted>2011-08-30T03:47:00Z</cp:lastPrinted>
  <dcterms:created xsi:type="dcterms:W3CDTF">2012-08-28T17:04:00Z</dcterms:created>
  <dcterms:modified xsi:type="dcterms:W3CDTF">2021-10-12T08:10:17Z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2DB2F6A9332C4B1C968DF35992C6F8FF</vt:lpwstr>
  </property>
  <property fmtid="{D5CDD505-2E9C-101B-9397-08002B2CF9AE}" pid="3" name="KSOProductBuildVer">
    <vt:lpwstr>2052-11.1.0.10723</vt:lpwstr>
  </property>
</Properties>
</file>